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6" r:id="rId5"/>
    <p:sldId id="421" r:id="rId6"/>
    <p:sldId id="422" r:id="rId7"/>
    <p:sldId id="423" r:id="rId8"/>
    <p:sldId id="424" r:id="rId9"/>
    <p:sldId id="425" r:id="rId10"/>
    <p:sldId id="426" r:id="rId11"/>
    <p:sldId id="427" r:id="rId12"/>
    <p:sldId id="429" r:id="rId13"/>
    <p:sldId id="430" r:id="rId14"/>
    <p:sldId id="431" r:id="rId15"/>
    <p:sldId id="432" r:id="rId16"/>
    <p:sldId id="434" r:id="rId17"/>
    <p:sldId id="439" r:id="rId18"/>
    <p:sldId id="400" r:id="rId19"/>
    <p:sldId id="435" r:id="rId20"/>
    <p:sldId id="436" r:id="rId21"/>
    <p:sldId id="437" r:id="rId22"/>
    <p:sldId id="438" r:id="rId23"/>
    <p:sldId id="440" r:id="rId24"/>
    <p:sldId id="441" r:id="rId25"/>
    <p:sldId id="442" r:id="rId26"/>
    <p:sldId id="443" r:id="rId27"/>
    <p:sldId id="451" r:id="rId28"/>
    <p:sldId id="444" r:id="rId29"/>
    <p:sldId id="445" r:id="rId30"/>
    <p:sldId id="446" r:id="rId31"/>
    <p:sldId id="447" r:id="rId32"/>
    <p:sldId id="448" r:id="rId33"/>
    <p:sldId id="449" r:id="rId34"/>
    <p:sldId id="450" r:id="rId35"/>
    <p:sldId id="318" r:id="rId36"/>
  </p:sldIdLst>
  <p:sldSz cx="9144000" cy="6858000" type="screen4x3"/>
  <p:notesSz cx="6888163" cy="10018713"/>
  <p:defaultTextStyle>
    <a:defPPr>
      <a:defRPr lang="cs-CZ"/>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783"/>
    <a:srgbClr val="003399"/>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p:cViewPr varScale="1">
        <p:scale>
          <a:sx n="86" d="100"/>
          <a:sy n="86" d="100"/>
        </p:scale>
        <p:origin x="1382"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85621" cy="501497"/>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eaLnBrk="0" hangingPunct="0">
              <a:defRPr sz="1200">
                <a:latin typeface="Arial" charset="0"/>
                <a:cs typeface="+mn-cs"/>
              </a:defRPr>
            </a:lvl1pPr>
          </a:lstStyle>
          <a:p>
            <a:pPr>
              <a:defRPr/>
            </a:pPr>
            <a:endParaRPr lang="cs-CZ"/>
          </a:p>
        </p:txBody>
      </p:sp>
      <p:sp>
        <p:nvSpPr>
          <p:cNvPr id="24579" name="Rectangle 3"/>
          <p:cNvSpPr>
            <a:spLocks noGrp="1" noChangeArrowheads="1"/>
          </p:cNvSpPr>
          <p:nvPr>
            <p:ph type="dt" sz="quarter" idx="1"/>
          </p:nvPr>
        </p:nvSpPr>
        <p:spPr bwMode="auto">
          <a:xfrm>
            <a:off x="3900934" y="0"/>
            <a:ext cx="2985621" cy="501497"/>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lgn="r" eaLnBrk="0" hangingPunct="0">
              <a:defRPr sz="1200">
                <a:latin typeface="Arial" charset="0"/>
                <a:cs typeface="+mn-cs"/>
              </a:defRPr>
            </a:lvl1pPr>
          </a:lstStyle>
          <a:p>
            <a:pPr>
              <a:defRPr/>
            </a:pPr>
            <a:fld id="{521E528E-6233-47A4-84BD-9D9B662477DD}" type="datetime4">
              <a:rPr lang="cs-CZ" smtClean="0"/>
              <a:t>6. listopadu 2023</a:t>
            </a:fld>
            <a:endParaRPr lang="cs-CZ"/>
          </a:p>
        </p:txBody>
      </p:sp>
      <p:sp>
        <p:nvSpPr>
          <p:cNvPr id="24580" name="Rectangle 4"/>
          <p:cNvSpPr>
            <a:spLocks noGrp="1" noChangeArrowheads="1"/>
          </p:cNvSpPr>
          <p:nvPr>
            <p:ph type="ftr" sz="quarter" idx="2"/>
          </p:nvPr>
        </p:nvSpPr>
        <p:spPr bwMode="auto">
          <a:xfrm>
            <a:off x="0" y="9515615"/>
            <a:ext cx="2985621" cy="501496"/>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eaLnBrk="0" hangingPunct="0">
              <a:defRPr sz="1200">
                <a:latin typeface="Arial" charset="0"/>
                <a:cs typeface="+mn-cs"/>
              </a:defRPr>
            </a:lvl1pPr>
          </a:lstStyle>
          <a:p>
            <a:pPr>
              <a:defRPr/>
            </a:pPr>
            <a:endParaRPr lang="cs-CZ"/>
          </a:p>
        </p:txBody>
      </p:sp>
      <p:sp>
        <p:nvSpPr>
          <p:cNvPr id="24581" name="Rectangle 5"/>
          <p:cNvSpPr>
            <a:spLocks noGrp="1" noChangeArrowheads="1"/>
          </p:cNvSpPr>
          <p:nvPr>
            <p:ph type="sldNum" sz="quarter" idx="3"/>
          </p:nvPr>
        </p:nvSpPr>
        <p:spPr bwMode="auto">
          <a:xfrm>
            <a:off x="3900934" y="9515615"/>
            <a:ext cx="2985621" cy="501496"/>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lgn="r">
              <a:defRPr sz="1200" smtClean="0"/>
            </a:lvl1pPr>
          </a:lstStyle>
          <a:p>
            <a:pPr>
              <a:defRPr/>
            </a:pPr>
            <a:fld id="{F81152F7-004D-4014-804E-B20A198AEB96}" type="slidenum">
              <a:rPr lang="cs-CZ" altLang="cs-CZ"/>
              <a:pPr>
                <a:defRPr/>
              </a:pPr>
              <a:t>‹#›</a:t>
            </a:fld>
            <a:endParaRPr lang="cs-CZ" altLang="cs-CZ"/>
          </a:p>
        </p:txBody>
      </p:sp>
    </p:spTree>
    <p:extLst>
      <p:ext uri="{BB962C8B-B14F-4D97-AF65-F5344CB8AC3E}">
        <p14:creationId xmlns:p14="http://schemas.microsoft.com/office/powerpoint/2010/main" val="34206022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85621" cy="501497"/>
          </a:xfrm>
          <a:prstGeom prst="rect">
            <a:avLst/>
          </a:prstGeom>
        </p:spPr>
        <p:txBody>
          <a:bodyPr vert="horz" lIns="92437" tIns="46218" rIns="92437" bIns="46218" rtlCol="0"/>
          <a:lstStyle>
            <a:lvl1pPr algn="l" eaLnBrk="1" hangingPunct="1">
              <a:defRPr sz="1200">
                <a:latin typeface="Arial" charset="0"/>
                <a:cs typeface="+mn-cs"/>
              </a:defRPr>
            </a:lvl1pPr>
          </a:lstStyle>
          <a:p>
            <a:pPr>
              <a:defRPr/>
            </a:pPr>
            <a:endParaRPr lang="cs-CZ"/>
          </a:p>
        </p:txBody>
      </p:sp>
      <p:sp>
        <p:nvSpPr>
          <p:cNvPr id="3" name="Zástupný symbol pro datum 2"/>
          <p:cNvSpPr>
            <a:spLocks noGrp="1"/>
          </p:cNvSpPr>
          <p:nvPr>
            <p:ph type="dt" idx="1"/>
          </p:nvPr>
        </p:nvSpPr>
        <p:spPr>
          <a:xfrm>
            <a:off x="3900934" y="0"/>
            <a:ext cx="2985621" cy="501497"/>
          </a:xfrm>
          <a:prstGeom prst="rect">
            <a:avLst/>
          </a:prstGeom>
        </p:spPr>
        <p:txBody>
          <a:bodyPr vert="horz" lIns="92437" tIns="46218" rIns="92437" bIns="46218" rtlCol="0"/>
          <a:lstStyle>
            <a:lvl1pPr algn="r" eaLnBrk="1" hangingPunct="1">
              <a:defRPr sz="1200">
                <a:latin typeface="Arial" charset="0"/>
                <a:cs typeface="+mn-cs"/>
              </a:defRPr>
            </a:lvl1pPr>
          </a:lstStyle>
          <a:p>
            <a:pPr>
              <a:defRPr/>
            </a:pPr>
            <a:fld id="{BF6BEBF0-FD32-4162-B8EA-C2C425DBF930}" type="datetime4">
              <a:rPr lang="cs-CZ" smtClean="0"/>
              <a:t>6. listopadu 2023</a:t>
            </a:fld>
            <a:endParaRPr lang="cs-CZ"/>
          </a:p>
        </p:txBody>
      </p:sp>
      <p:sp>
        <p:nvSpPr>
          <p:cNvPr id="4" name="Zástupný symbol pro obrázek snímku 3"/>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2437" tIns="46218" rIns="92437" bIns="46218" rtlCol="0" anchor="ctr"/>
          <a:lstStyle/>
          <a:p>
            <a:pPr lvl="0"/>
            <a:endParaRPr lang="cs-CZ" noProof="0"/>
          </a:p>
        </p:txBody>
      </p:sp>
      <p:sp>
        <p:nvSpPr>
          <p:cNvPr id="5" name="Zástupný symbol pro poznámky 4"/>
          <p:cNvSpPr>
            <a:spLocks noGrp="1"/>
          </p:cNvSpPr>
          <p:nvPr>
            <p:ph type="body" sz="quarter" idx="3"/>
          </p:nvPr>
        </p:nvSpPr>
        <p:spPr>
          <a:xfrm>
            <a:off x="688495" y="4758609"/>
            <a:ext cx="5511174" cy="4508661"/>
          </a:xfrm>
          <a:prstGeom prst="rect">
            <a:avLst/>
          </a:prstGeom>
        </p:spPr>
        <p:txBody>
          <a:bodyPr vert="horz" lIns="92437" tIns="46218" rIns="92437" bIns="46218"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9515615"/>
            <a:ext cx="2985621" cy="501496"/>
          </a:xfrm>
          <a:prstGeom prst="rect">
            <a:avLst/>
          </a:prstGeom>
        </p:spPr>
        <p:txBody>
          <a:bodyPr vert="horz" lIns="92437" tIns="46218" rIns="92437" bIns="46218" rtlCol="0" anchor="b"/>
          <a:lstStyle>
            <a:lvl1pPr algn="l" eaLnBrk="1" hangingPunct="1">
              <a:defRPr sz="1200">
                <a:latin typeface="Arial" charset="0"/>
                <a:cs typeface="+mn-cs"/>
              </a:defRPr>
            </a:lvl1pPr>
          </a:lstStyle>
          <a:p>
            <a:pPr>
              <a:defRPr/>
            </a:pPr>
            <a:endParaRPr lang="cs-CZ"/>
          </a:p>
        </p:txBody>
      </p:sp>
      <p:sp>
        <p:nvSpPr>
          <p:cNvPr id="7" name="Zástupný symbol pro číslo snímku 6"/>
          <p:cNvSpPr>
            <a:spLocks noGrp="1"/>
          </p:cNvSpPr>
          <p:nvPr>
            <p:ph type="sldNum" sz="quarter" idx="5"/>
          </p:nvPr>
        </p:nvSpPr>
        <p:spPr>
          <a:xfrm>
            <a:off x="3900934" y="9515615"/>
            <a:ext cx="2985621" cy="501496"/>
          </a:xfrm>
          <a:prstGeom prst="rect">
            <a:avLst/>
          </a:prstGeom>
        </p:spPr>
        <p:txBody>
          <a:bodyPr vert="horz" wrap="square" lIns="92437" tIns="46218" rIns="92437" bIns="46218" numCol="1" anchor="b" anchorCtr="0" compatLnSpc="1">
            <a:prstTxWarp prst="textNoShape">
              <a:avLst/>
            </a:prstTxWarp>
          </a:bodyPr>
          <a:lstStyle>
            <a:lvl1pPr algn="r" eaLnBrk="1" hangingPunct="1">
              <a:defRPr sz="1200" smtClean="0"/>
            </a:lvl1pPr>
          </a:lstStyle>
          <a:p>
            <a:pPr>
              <a:defRPr/>
            </a:pPr>
            <a:fld id="{945A9E59-A559-40E9-B204-3F6B9C2D706B}" type="slidenum">
              <a:rPr lang="cs-CZ" altLang="cs-CZ"/>
              <a:pPr>
                <a:defRPr/>
              </a:pPr>
              <a:t>‹#›</a:t>
            </a:fld>
            <a:endParaRPr lang="cs-CZ" altLang="cs-CZ"/>
          </a:p>
        </p:txBody>
      </p:sp>
    </p:spTree>
    <p:extLst>
      <p:ext uri="{BB962C8B-B14F-4D97-AF65-F5344CB8AC3E}">
        <p14:creationId xmlns:p14="http://schemas.microsoft.com/office/powerpoint/2010/main" val="689989620"/>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DBEBBA39-E6D3-479D-A55D-84C248B2111B}" type="slidenum">
              <a:rPr lang="cs-CZ" altLang="cs-CZ"/>
              <a:pPr>
                <a:defRPr/>
              </a:pPr>
              <a:t>‹#›</a:t>
            </a:fld>
            <a:endParaRPr lang="cs-CZ" altLang="cs-CZ"/>
          </a:p>
        </p:txBody>
      </p:sp>
    </p:spTree>
    <p:extLst>
      <p:ext uri="{BB962C8B-B14F-4D97-AF65-F5344CB8AC3E}">
        <p14:creationId xmlns:p14="http://schemas.microsoft.com/office/powerpoint/2010/main" val="42428998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D18352A7-8660-4D96-92C5-4F1A5A79DD74}" type="slidenum">
              <a:rPr lang="cs-CZ" altLang="cs-CZ"/>
              <a:pPr>
                <a:defRPr/>
              </a:pPr>
              <a:t>‹#›</a:t>
            </a:fld>
            <a:endParaRPr lang="cs-CZ" altLang="cs-CZ"/>
          </a:p>
        </p:txBody>
      </p:sp>
    </p:spTree>
    <p:extLst>
      <p:ext uri="{BB962C8B-B14F-4D97-AF65-F5344CB8AC3E}">
        <p14:creationId xmlns:p14="http://schemas.microsoft.com/office/powerpoint/2010/main" val="35947652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A47CA267-4465-45D5-A524-30BC5DFE5613}" type="slidenum">
              <a:rPr lang="cs-CZ" altLang="cs-CZ"/>
              <a:pPr>
                <a:defRPr/>
              </a:pPr>
              <a:t>‹#›</a:t>
            </a:fld>
            <a:endParaRPr lang="cs-CZ" altLang="cs-CZ"/>
          </a:p>
        </p:txBody>
      </p:sp>
    </p:spTree>
    <p:extLst>
      <p:ext uri="{BB962C8B-B14F-4D97-AF65-F5344CB8AC3E}">
        <p14:creationId xmlns:p14="http://schemas.microsoft.com/office/powerpoint/2010/main" val="42902605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C16ACDF2-27BF-4CBF-8596-3F0DE4AA5991}" type="slidenum">
              <a:rPr lang="cs-CZ" altLang="cs-CZ"/>
              <a:pPr>
                <a:defRPr/>
              </a:pPr>
              <a:t>‹#›</a:t>
            </a:fld>
            <a:endParaRPr lang="cs-CZ" altLang="cs-CZ"/>
          </a:p>
        </p:txBody>
      </p:sp>
    </p:spTree>
    <p:extLst>
      <p:ext uri="{BB962C8B-B14F-4D97-AF65-F5344CB8AC3E}">
        <p14:creationId xmlns:p14="http://schemas.microsoft.com/office/powerpoint/2010/main" val="40775003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EED24182-C8FF-4685-8EF5-E14B736A26A7}" type="slidenum">
              <a:rPr lang="cs-CZ" altLang="cs-CZ"/>
              <a:pPr>
                <a:defRPr/>
              </a:pPr>
              <a:t>‹#›</a:t>
            </a:fld>
            <a:endParaRPr lang="cs-CZ" altLang="cs-CZ"/>
          </a:p>
        </p:txBody>
      </p:sp>
    </p:spTree>
    <p:extLst>
      <p:ext uri="{BB962C8B-B14F-4D97-AF65-F5344CB8AC3E}">
        <p14:creationId xmlns:p14="http://schemas.microsoft.com/office/powerpoint/2010/main" val="26648898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20147B28-5271-4310-BFB3-C087ACF8A37A}" type="slidenum">
              <a:rPr lang="cs-CZ" altLang="cs-CZ"/>
              <a:pPr>
                <a:defRPr/>
              </a:pPr>
              <a:t>‹#›</a:t>
            </a:fld>
            <a:endParaRPr lang="cs-CZ" altLang="cs-CZ"/>
          </a:p>
        </p:txBody>
      </p:sp>
    </p:spTree>
    <p:extLst>
      <p:ext uri="{BB962C8B-B14F-4D97-AF65-F5344CB8AC3E}">
        <p14:creationId xmlns:p14="http://schemas.microsoft.com/office/powerpoint/2010/main" val="29670554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58BE4B3F-924E-490F-A73E-45F5E0867EDC}" type="slidenum">
              <a:rPr lang="cs-CZ" altLang="cs-CZ"/>
              <a:pPr>
                <a:defRPr/>
              </a:pPr>
              <a:t>‹#›</a:t>
            </a:fld>
            <a:endParaRPr lang="cs-CZ" altLang="cs-CZ"/>
          </a:p>
        </p:txBody>
      </p:sp>
    </p:spTree>
    <p:extLst>
      <p:ext uri="{BB962C8B-B14F-4D97-AF65-F5344CB8AC3E}">
        <p14:creationId xmlns:p14="http://schemas.microsoft.com/office/powerpoint/2010/main" val="41112656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81B6537E-728F-405A-894E-AFF3C307DD1D}" type="slidenum">
              <a:rPr lang="cs-CZ" altLang="cs-CZ"/>
              <a:pPr>
                <a:defRPr/>
              </a:pPr>
              <a:t>‹#›</a:t>
            </a:fld>
            <a:endParaRPr lang="cs-CZ" altLang="cs-CZ"/>
          </a:p>
        </p:txBody>
      </p:sp>
    </p:spTree>
    <p:extLst>
      <p:ext uri="{BB962C8B-B14F-4D97-AF65-F5344CB8AC3E}">
        <p14:creationId xmlns:p14="http://schemas.microsoft.com/office/powerpoint/2010/main" val="22916035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FBB5F6BA-BE18-4F88-AD1E-D00491723C33}" type="slidenum">
              <a:rPr lang="cs-CZ" altLang="cs-CZ"/>
              <a:pPr>
                <a:defRPr/>
              </a:pPr>
              <a:t>‹#›</a:t>
            </a:fld>
            <a:endParaRPr lang="cs-CZ" altLang="cs-CZ"/>
          </a:p>
        </p:txBody>
      </p:sp>
    </p:spTree>
    <p:extLst>
      <p:ext uri="{BB962C8B-B14F-4D97-AF65-F5344CB8AC3E}">
        <p14:creationId xmlns:p14="http://schemas.microsoft.com/office/powerpoint/2010/main" val="7501234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1EB2F638-ECA0-443E-8B44-9FA2403E836C}" type="slidenum">
              <a:rPr lang="cs-CZ" altLang="cs-CZ"/>
              <a:pPr>
                <a:defRPr/>
              </a:pPr>
              <a:t>‹#›</a:t>
            </a:fld>
            <a:endParaRPr lang="cs-CZ" altLang="cs-CZ"/>
          </a:p>
        </p:txBody>
      </p:sp>
    </p:spTree>
    <p:extLst>
      <p:ext uri="{BB962C8B-B14F-4D97-AF65-F5344CB8AC3E}">
        <p14:creationId xmlns:p14="http://schemas.microsoft.com/office/powerpoint/2010/main" val="5416691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FA6A5276-879B-479C-8E45-B3B73EFFE176}" type="slidenum">
              <a:rPr lang="cs-CZ" altLang="cs-CZ"/>
              <a:pPr>
                <a:defRPr/>
              </a:pPr>
              <a:t>‹#›</a:t>
            </a:fld>
            <a:endParaRPr lang="cs-CZ" altLang="cs-CZ"/>
          </a:p>
        </p:txBody>
      </p:sp>
    </p:spTree>
    <p:extLst>
      <p:ext uri="{BB962C8B-B14F-4D97-AF65-F5344CB8AC3E}">
        <p14:creationId xmlns:p14="http://schemas.microsoft.com/office/powerpoint/2010/main" val="27532568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E3CB016-B731-4765-9905-060CF4338B8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Obdélník 1"/>
          <p:cNvSpPr>
            <a:spLocks noChangeArrowheads="1"/>
          </p:cNvSpPr>
          <p:nvPr/>
        </p:nvSpPr>
        <p:spPr bwMode="auto">
          <a:xfrm>
            <a:off x="684213" y="2924175"/>
            <a:ext cx="74168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dirty="0">
              <a:ea typeface="Times New Roman" panose="02020603050405020304" pitchFamily="18" charset="0"/>
            </a:endParaRPr>
          </a:p>
          <a:p>
            <a:pPr algn="ctr" eaLnBrk="1" hangingPunct="1">
              <a:spcBef>
                <a:spcPct val="0"/>
              </a:spcBef>
              <a:buFontTx/>
              <a:buNone/>
            </a:pPr>
            <a:endParaRPr lang="cs-CZ" altLang="cs-CZ" sz="900" b="1" dirty="0">
              <a:ea typeface="Times New Roman" panose="02020603050405020304" pitchFamily="18" charset="0"/>
            </a:endParaRPr>
          </a:p>
        </p:txBody>
      </p:sp>
      <p:sp>
        <p:nvSpPr>
          <p:cNvPr id="4100" name="Obdélník 2"/>
          <p:cNvSpPr>
            <a:spLocks noChangeArrowheads="1"/>
          </p:cNvSpPr>
          <p:nvPr/>
        </p:nvSpPr>
        <p:spPr bwMode="auto">
          <a:xfrm>
            <a:off x="395288" y="5013325"/>
            <a:ext cx="8388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600" b="1" dirty="0"/>
              <a:t> </a:t>
            </a:r>
            <a:endParaRPr lang="cs-CZ" altLang="cs-CZ" sz="1600" dirty="0"/>
          </a:p>
          <a:p>
            <a:pPr eaLnBrk="1" hangingPunct="1">
              <a:spcBef>
                <a:spcPct val="0"/>
              </a:spcBef>
              <a:buFontTx/>
              <a:buNone/>
            </a:pPr>
            <a:r>
              <a:rPr lang="cs-CZ" altLang="cs-CZ" sz="1600" b="1" dirty="0"/>
              <a:t> </a:t>
            </a:r>
            <a:endParaRPr lang="cs-CZ" altLang="cs-CZ" sz="1600" dirty="0"/>
          </a:p>
        </p:txBody>
      </p:sp>
      <p:sp>
        <p:nvSpPr>
          <p:cNvPr id="2" name="TextovéPole 1"/>
          <p:cNvSpPr txBox="1"/>
          <p:nvPr/>
        </p:nvSpPr>
        <p:spPr>
          <a:xfrm>
            <a:off x="539552" y="2492896"/>
            <a:ext cx="7344816" cy="2185214"/>
          </a:xfrm>
          <a:prstGeom prst="rect">
            <a:avLst/>
          </a:prstGeom>
          <a:noFill/>
        </p:spPr>
        <p:txBody>
          <a:bodyPr wrap="square" rtlCol="0">
            <a:spAutoFit/>
          </a:bodyPr>
          <a:lstStyle/>
          <a:p>
            <a:pPr algn="ctr"/>
            <a:r>
              <a:rPr lang="cs-CZ" sz="6000" b="1" dirty="0">
                <a:solidFill>
                  <a:srgbClr val="312783"/>
                </a:solidFill>
                <a:latin typeface="Raleway" pitchFamily="2" charset="-18"/>
              </a:rPr>
              <a:t>Změny v legislativě </a:t>
            </a:r>
          </a:p>
          <a:p>
            <a:pPr algn="ctr"/>
            <a:r>
              <a:rPr lang="cs-CZ" sz="4400" b="1" dirty="0">
                <a:solidFill>
                  <a:srgbClr val="312783"/>
                </a:solidFill>
                <a:latin typeface="Raleway" pitchFamily="2" charset="-18"/>
              </a:rPr>
              <a:t>Oblast školství </a:t>
            </a:r>
          </a:p>
          <a:p>
            <a:pPr algn="ctr"/>
            <a:endParaRPr lang="cs-CZ" sz="3200" b="1" dirty="0">
              <a:latin typeface="Cambria" panose="02040503050406030204" pitchFamily="18" charset="0"/>
            </a:endParaRPr>
          </a:p>
        </p:txBody>
      </p:sp>
      <p:sp>
        <p:nvSpPr>
          <p:cNvPr id="7" name="TextovéPole 6"/>
          <p:cNvSpPr txBox="1"/>
          <p:nvPr/>
        </p:nvSpPr>
        <p:spPr>
          <a:xfrm>
            <a:off x="5613636" y="5589240"/>
            <a:ext cx="2481705" cy="615553"/>
          </a:xfrm>
          <a:prstGeom prst="rect">
            <a:avLst/>
          </a:prstGeom>
          <a:noFill/>
        </p:spPr>
        <p:txBody>
          <a:bodyPr wrap="none" rtlCol="0">
            <a:spAutoFit/>
          </a:bodyPr>
          <a:lstStyle/>
          <a:p>
            <a:pPr algn="r"/>
            <a:r>
              <a:rPr lang="cs-CZ" sz="1800" b="1" dirty="0">
                <a:latin typeface="Raleway" pitchFamily="2" charset="-18"/>
              </a:rPr>
              <a:t>Mgr. Janka Kotrabová</a:t>
            </a:r>
          </a:p>
          <a:p>
            <a:pPr algn="r"/>
            <a:r>
              <a:rPr lang="cs-CZ" sz="1600" b="1" dirty="0">
                <a:latin typeface="+mj-lt"/>
              </a:rPr>
              <a:t>8. 11. 2023</a:t>
            </a:r>
          </a:p>
        </p:txBody>
      </p:sp>
      <p:pic>
        <p:nvPicPr>
          <p:cNvPr id="3" name="Grafický objekt 2">
            <a:extLst>
              <a:ext uri="{FF2B5EF4-FFF2-40B4-BE49-F238E27FC236}">
                <a16:creationId xmlns:a16="http://schemas.microsoft.com/office/drawing/2014/main" id="{8F2C751B-2258-4C49-81F7-8270681AF4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4374" y="476673"/>
            <a:ext cx="2536468" cy="1152128"/>
          </a:xfrm>
          <a:prstGeom prst="rect">
            <a:avLst/>
          </a:prstGeom>
        </p:spPr>
      </p:pic>
      <p:cxnSp>
        <p:nvCxnSpPr>
          <p:cNvPr id="5" name="Přímá spojnice 4">
            <a:extLst>
              <a:ext uri="{FF2B5EF4-FFF2-40B4-BE49-F238E27FC236}">
                <a16:creationId xmlns:a16="http://schemas.microsoft.com/office/drawing/2014/main" id="{18E6456C-EE9F-492E-B673-DC7B096A8022}"/>
              </a:ext>
            </a:extLst>
          </p:cNvPr>
          <p:cNvCxnSpPr/>
          <p:nvPr/>
        </p:nvCxnSpPr>
        <p:spPr>
          <a:xfrm>
            <a:off x="624374" y="5589240"/>
            <a:ext cx="7908066"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dirty="0"/>
              <a:t> </a:t>
            </a:r>
            <a:r>
              <a:rPr lang="cs-CZ" sz="2400" b="1" dirty="0">
                <a:solidFill>
                  <a:srgbClr val="312783"/>
                </a:solidFill>
                <a:latin typeface="Raleway"/>
              </a:rPr>
              <a:t>Zákon č. 563/2004 Sb., o PP….</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dirty="0">
                <a:latin typeface="Raleway" pitchFamily="2" charset="-18"/>
              </a:rPr>
              <a:t>Zrušení ustanovení: „Celková doba trvání pracovního poměru na dobu určitou pedagogického pracovníka mezi týmiž smluvními stranami nesmí přesáhnout ode dne vzniku prvního pracovního poměru 3 roky.“</a:t>
            </a:r>
          </a:p>
          <a:p>
            <a:pPr algn="just">
              <a:buFont typeface="Wingdings" panose="05000000000000000000" pitchFamily="2" charset="2"/>
              <a:buChar char="§"/>
            </a:pPr>
            <a:r>
              <a:rPr lang="cs-CZ" sz="2000" dirty="0">
                <a:latin typeface="Raleway" pitchFamily="2" charset="-18"/>
              </a:rPr>
              <a:t>Stále platí, že na pracovní poměr pedagogického pracovníka na dobu určitou se vztahuje zákoník práce, nestanoví-li zákon o pedagogických pracovnících jinak. </a:t>
            </a:r>
          </a:p>
          <a:p>
            <a:pPr marL="288000" indent="0" algn="just">
              <a:spcBef>
                <a:spcPts val="600"/>
              </a:spcBef>
              <a:buNone/>
            </a:pPr>
            <a:endParaRPr lang="cs-CZ" sz="2000" dirty="0">
              <a:latin typeface="Raleway" pitchFamily="2" charset="-18"/>
            </a:endParaRPr>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8818233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dirty="0"/>
              <a:t> </a:t>
            </a:r>
            <a:r>
              <a:rPr lang="cs-CZ" sz="2400" b="1" dirty="0">
                <a:solidFill>
                  <a:srgbClr val="312783"/>
                </a:solidFill>
                <a:latin typeface="Raleway"/>
              </a:rPr>
              <a:t>Zákon č. 563/2004 Sb., o PP….</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dirty="0">
                <a:latin typeface="Raleway" pitchFamily="2" charset="-18"/>
              </a:rPr>
              <a:t>§ 24 – Změny v dalším vzdělávání pedagogických pracovníků</a:t>
            </a:r>
          </a:p>
          <a:p>
            <a:pPr algn="just">
              <a:buFont typeface="Wingdings" panose="05000000000000000000" pitchFamily="2" charset="2"/>
              <a:buChar char="§"/>
            </a:pPr>
            <a:r>
              <a:rPr lang="cs-CZ" sz="2000" b="1" dirty="0">
                <a:latin typeface="Raleway" pitchFamily="2" charset="-18"/>
              </a:rPr>
              <a:t>Nově: § 24a - Adaptační období učitele: </a:t>
            </a:r>
          </a:p>
          <a:p>
            <a:pPr lvl="1" algn="just">
              <a:buFont typeface="Wingdings" panose="05000000000000000000" pitchFamily="2" charset="2"/>
              <a:buChar char="Ø"/>
            </a:pPr>
            <a:r>
              <a:rPr lang="cs-CZ" sz="2000" dirty="0">
                <a:latin typeface="Raleway" pitchFamily="2" charset="-18"/>
              </a:rPr>
              <a:t>povinnost podpory začínajícího učitele po dobu jeho adaptačního období, a to zejména určením uvádějícího učitele; </a:t>
            </a:r>
          </a:p>
          <a:p>
            <a:pPr lvl="1" algn="just">
              <a:buFont typeface="Wingdings" panose="05000000000000000000" pitchFamily="2" charset="2"/>
              <a:buChar char="Ø"/>
            </a:pPr>
            <a:r>
              <a:rPr lang="cs-CZ" sz="2000" dirty="0">
                <a:latin typeface="Raleway" pitchFamily="2" charset="-18"/>
              </a:rPr>
              <a:t>adaptační období učitele je období od vzniku prvního pracovního poměru učitele do skončení 2 let trvání pracovního poměru učitele k právnické osobě vykonávající činnost školy; </a:t>
            </a:r>
          </a:p>
          <a:p>
            <a:pPr lvl="1" algn="just">
              <a:buFont typeface="Wingdings" panose="05000000000000000000" pitchFamily="2" charset="2"/>
              <a:buChar char="Ø"/>
            </a:pPr>
            <a:r>
              <a:rPr lang="cs-CZ" sz="2000" dirty="0">
                <a:latin typeface="Raleway" pitchFamily="2" charset="-18"/>
              </a:rPr>
              <a:t>adaptační období učitele se prodlužuje o dobu trvání celodenních překážek v práci, pro které učitel práci nekoná, pokud tyto překážky trvají nepřetržitě déle než 4 měsíce.</a:t>
            </a:r>
          </a:p>
          <a:p>
            <a:pPr algn="just">
              <a:buFont typeface="Wingdings" panose="05000000000000000000" pitchFamily="2" charset="2"/>
              <a:buChar char="§"/>
            </a:pPr>
            <a:r>
              <a:rPr lang="cs-CZ" sz="2000" b="1" dirty="0">
                <a:latin typeface="Raleway" pitchFamily="2" charset="-18"/>
              </a:rPr>
              <a:t>Nově: § 24b - Uvádějící učitel: </a:t>
            </a:r>
            <a:r>
              <a:rPr lang="cs-CZ" sz="2000" dirty="0">
                <a:latin typeface="Raleway" pitchFamily="2" charset="-18"/>
              </a:rPr>
              <a:t>zejména metodicky vede začínajícího učitele po dobu jeho adaptačního období, průběžně a pravidelně s ním hodnotí jeho PPČ a výkon prací souvisejících s PPČ a seznamuje ho s činností školy a s její dokumentací.</a:t>
            </a:r>
          </a:p>
          <a:p>
            <a:pPr marL="0" indent="0" algn="just">
              <a:buNone/>
            </a:pPr>
            <a:endParaRPr lang="cs-CZ" sz="2000" dirty="0">
              <a:latin typeface="Raleway" pitchFamily="2" charset="-18"/>
            </a:endParaRPr>
          </a:p>
          <a:p>
            <a:pPr marL="0" indent="0" algn="just">
              <a:buNone/>
            </a:pPr>
            <a:endParaRPr lang="cs-CZ" sz="2000" dirty="0">
              <a:latin typeface="Raleway" pitchFamily="2" charset="-18"/>
            </a:endParaRPr>
          </a:p>
          <a:p>
            <a:pPr lvl="1" algn="just">
              <a:buFont typeface="Wingdings" panose="05000000000000000000" pitchFamily="2" charset="2"/>
              <a:buChar char="Ø"/>
            </a:pPr>
            <a:endParaRPr lang="cs-CZ" sz="2000" dirty="0">
              <a:latin typeface="Raleway" pitchFamily="2" charset="-18"/>
            </a:endParaRPr>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27521030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dirty="0"/>
              <a:t> </a:t>
            </a:r>
            <a:r>
              <a:rPr lang="cs-CZ" sz="2400" b="1" dirty="0">
                <a:solidFill>
                  <a:srgbClr val="312783"/>
                </a:solidFill>
                <a:latin typeface="Raleway"/>
              </a:rPr>
              <a:t>Zákon č. 563/2004 Sb., o PP….</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dirty="0">
                <a:latin typeface="Raleway" pitchFamily="2" charset="-18"/>
              </a:rPr>
              <a:t>Nově: § 24c - Provádějící učitel: </a:t>
            </a:r>
          </a:p>
          <a:p>
            <a:pPr lvl="1" algn="just">
              <a:buFont typeface="Wingdings" panose="05000000000000000000" pitchFamily="2" charset="2"/>
              <a:buChar char="Ø"/>
            </a:pPr>
            <a:r>
              <a:rPr lang="cs-CZ" sz="2000" dirty="0">
                <a:latin typeface="Raleway" pitchFamily="2" charset="-18"/>
              </a:rPr>
              <a:t>metodické vedení osoby připravující se na výkon práce učitele; </a:t>
            </a:r>
          </a:p>
          <a:p>
            <a:pPr lvl="1" algn="just">
              <a:buFont typeface="Wingdings" panose="05000000000000000000" pitchFamily="2" charset="2"/>
              <a:buChar char="Ø"/>
            </a:pPr>
            <a:r>
              <a:rPr lang="cs-CZ" sz="2000" dirty="0">
                <a:latin typeface="Raleway" pitchFamily="2" charset="-18"/>
              </a:rPr>
              <a:t>provázejícím učitelem může být FO, která splňuje předpoklady podle § 3 (tj. předpoklady pro výkon činnosti pedagogického pracovníka) a získala praxi spočívající ve výkonu přímé pedagogické činnosti v délce 5 let.</a:t>
            </a:r>
          </a:p>
          <a:p>
            <a:pPr algn="just">
              <a:buFont typeface="Wingdings" panose="05000000000000000000" pitchFamily="2" charset="2"/>
              <a:buChar char="§"/>
            </a:pPr>
            <a:r>
              <a:rPr lang="cs-CZ" sz="2000" b="1" dirty="0">
                <a:latin typeface="Raleway" pitchFamily="2" charset="-18"/>
              </a:rPr>
              <a:t>Nově: § 24d -  Třídní učitel: </a:t>
            </a:r>
            <a:endParaRPr lang="cs-CZ" sz="2000" dirty="0">
              <a:latin typeface="Raleway" pitchFamily="2" charset="-18"/>
            </a:endParaRPr>
          </a:p>
          <a:p>
            <a:pPr lvl="1" algn="just">
              <a:buFont typeface="Wingdings" panose="05000000000000000000" pitchFamily="2" charset="2"/>
              <a:buChar char="Ø"/>
            </a:pPr>
            <a:r>
              <a:rPr lang="cs-CZ" sz="2000" dirty="0">
                <a:latin typeface="Raleway" pitchFamily="2" charset="-18"/>
              </a:rPr>
              <a:t>vykonává práce související s PPČ - zejména podpora zdravých a funkčních vztahů mezi žáky, vytváření bezpečného a podnětného prostředí pro vývoj, výchovu a vzdělávání žáků ve spolupráci s jejich zákonnými zástupci i zaměstnanci školy, další organizační a administrativní činnosti; </a:t>
            </a:r>
          </a:p>
          <a:p>
            <a:pPr lvl="1" algn="just">
              <a:buFont typeface="Wingdings" panose="05000000000000000000" pitchFamily="2" charset="2"/>
              <a:buChar char="Ø"/>
            </a:pPr>
            <a:r>
              <a:rPr lang="cs-CZ" sz="2000" dirty="0">
                <a:latin typeface="Raleway" pitchFamily="2" charset="-18"/>
              </a:rPr>
              <a:t>platí také pro vedoucího oddělení na konzervatoři nebo na základní umělecké škole.</a:t>
            </a:r>
          </a:p>
          <a:p>
            <a:pPr lvl="1" algn="just">
              <a:buFont typeface="Wingdings" panose="05000000000000000000" pitchFamily="2" charset="2"/>
              <a:buChar char="Ø"/>
            </a:pPr>
            <a:endParaRPr lang="cs-CZ" sz="2000" dirty="0">
              <a:latin typeface="Raleway" pitchFamily="2" charset="-18"/>
            </a:endParaRPr>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41998656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dirty="0"/>
              <a:t> </a:t>
            </a:r>
            <a:r>
              <a:rPr lang="cs-CZ" sz="2400" b="1" dirty="0">
                <a:solidFill>
                  <a:srgbClr val="312783"/>
                </a:solidFill>
                <a:latin typeface="Raleway"/>
              </a:rPr>
              <a:t>Zákon č. 563/2004 Sb., o PP….</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dirty="0">
                <a:latin typeface="Raleway" pitchFamily="2" charset="-18"/>
              </a:rPr>
              <a:t>Přechodná ustanovení</a:t>
            </a:r>
          </a:p>
          <a:p>
            <a:pPr lvl="1" algn="just">
              <a:buFont typeface="Wingdings" panose="05000000000000000000" pitchFamily="2" charset="2"/>
              <a:buChar char="Ø"/>
            </a:pPr>
            <a:r>
              <a:rPr lang="cs-CZ" sz="2000" dirty="0">
                <a:latin typeface="Raleway" pitchFamily="2" charset="-18"/>
              </a:rPr>
              <a:t>FO, která prokázala znalost českého jazyka podle § 4, ve znění účinném přede dnem nabytí účinnosti této novely zákona o PP, se považuje za osobu, která prokázala znalost českého jazyka podle § 3 odst. 1 písm. e).</a:t>
            </a:r>
          </a:p>
          <a:p>
            <a:pPr lvl="1" algn="just">
              <a:buFont typeface="Wingdings" panose="05000000000000000000" pitchFamily="2" charset="2"/>
              <a:buChar char="Ø"/>
            </a:pPr>
            <a:r>
              <a:rPr lang="cs-CZ" sz="2000" dirty="0">
                <a:latin typeface="Raleway" pitchFamily="2" charset="-18"/>
              </a:rPr>
              <a:t>Odborná kvalifikace získaná podle školského zákona, ve znění účinném přede dnem nabytí účinnosti této novely zákona o PP, zůstává nedotčena.</a:t>
            </a:r>
          </a:p>
          <a:p>
            <a:pPr lvl="1" algn="just">
              <a:buFont typeface="Wingdings" panose="05000000000000000000" pitchFamily="2" charset="2"/>
              <a:buChar char="Ø"/>
            </a:pPr>
            <a:r>
              <a:rPr lang="cs-CZ" sz="2000" dirty="0">
                <a:latin typeface="Raleway" pitchFamily="2" charset="-18"/>
              </a:rPr>
              <a:t>Odborná kvalifikace získaná studiem, které bylo zahájeno přede dnem nabytí účinnosti této novely zákona o PP, se posuzuje podle školského zákona, ve znění účinném přede dnem nabytí účinnosti této novely zákona o PP.</a:t>
            </a:r>
          </a:p>
          <a:p>
            <a:pPr algn="just">
              <a:buFont typeface="Wingdings" panose="05000000000000000000" pitchFamily="2" charset="2"/>
              <a:buChar char="§"/>
            </a:pPr>
            <a:r>
              <a:rPr lang="cs-CZ" sz="2000" b="1" dirty="0">
                <a:latin typeface="Raleway" pitchFamily="2" charset="-18"/>
              </a:rPr>
              <a:t>Účinnost 1. 9. 2023, 1. 1. 2024 (§ 24a až 24d a přechodná ustanovení).</a:t>
            </a:r>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40227832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BBD00918-31DC-40F9-B82C-3AEE7268759C}"/>
              </a:ext>
            </a:extLst>
          </p:cNvPr>
          <p:cNvSpPr>
            <a:spLocks noGrp="1"/>
          </p:cNvSpPr>
          <p:nvPr>
            <p:ph type="sldNum" sz="quarter" idx="12"/>
          </p:nvPr>
        </p:nvSpPr>
        <p:spPr/>
        <p:txBody>
          <a:bodyPr/>
          <a:lstStyle/>
          <a:p>
            <a:pPr>
              <a:defRPr/>
            </a:pPr>
            <a:fld id="{FBB5F6BA-BE18-4F88-AD1E-D00491723C33}" type="slidenum">
              <a:rPr lang="cs-CZ" altLang="cs-CZ" smtClean="0"/>
              <a:pPr>
                <a:defRPr/>
              </a:pPr>
              <a:t>14</a:t>
            </a:fld>
            <a:endParaRPr lang="cs-CZ" altLang="cs-CZ"/>
          </a:p>
        </p:txBody>
      </p:sp>
      <p:pic>
        <p:nvPicPr>
          <p:cNvPr id="3" name="Obrázek 2">
            <a:extLst>
              <a:ext uri="{FF2B5EF4-FFF2-40B4-BE49-F238E27FC236}">
                <a16:creationId xmlns:a16="http://schemas.microsoft.com/office/drawing/2014/main" id="{117FE2A4-5B1B-4F79-923A-41607B1F1EFF}"/>
              </a:ext>
            </a:extLst>
          </p:cNvPr>
          <p:cNvPicPr>
            <a:picLocks noChangeAspect="1"/>
          </p:cNvPicPr>
          <p:nvPr/>
        </p:nvPicPr>
        <p:blipFill>
          <a:blip r:embed="rId2"/>
          <a:stretch>
            <a:fillRect/>
          </a:stretch>
        </p:blipFill>
        <p:spPr>
          <a:xfrm>
            <a:off x="1835696" y="1340768"/>
            <a:ext cx="5400600" cy="4032448"/>
          </a:xfrm>
          <a:prstGeom prst="rect">
            <a:avLst/>
          </a:prstGeom>
        </p:spPr>
      </p:pic>
    </p:spTree>
    <p:extLst>
      <p:ext uri="{BB962C8B-B14F-4D97-AF65-F5344CB8AC3E}">
        <p14:creationId xmlns:p14="http://schemas.microsoft.com/office/powerpoint/2010/main" val="17827345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dirty="0"/>
              <a:t> </a:t>
            </a:r>
            <a:r>
              <a:rPr lang="cs-CZ" sz="2400" b="1" dirty="0">
                <a:solidFill>
                  <a:srgbClr val="312783"/>
                </a:solidFill>
                <a:latin typeface="Raleway"/>
              </a:rPr>
              <a:t>Vyhláška č. 317/2005 Sb., o dalším vzdělávání PP …. </a:t>
            </a:r>
          </a:p>
        </p:txBody>
      </p:sp>
      <p:sp>
        <p:nvSpPr>
          <p:cNvPr id="3" name="Zástupný symbol pro obsah 2"/>
          <p:cNvSpPr>
            <a:spLocks noGrp="1"/>
          </p:cNvSpPr>
          <p:nvPr>
            <p:ph idx="1"/>
          </p:nvPr>
        </p:nvSpPr>
        <p:spPr>
          <a:xfrm>
            <a:off x="457200" y="1556792"/>
            <a:ext cx="8229600" cy="4569371"/>
          </a:xfrm>
        </p:spPr>
        <p:txBody>
          <a:bodyPr/>
          <a:lstStyle/>
          <a:p>
            <a:pPr>
              <a:buFont typeface="Wingdings" panose="05000000000000000000" pitchFamily="2" charset="2"/>
              <a:buChar char="§"/>
            </a:pPr>
            <a:r>
              <a:rPr lang="cs-CZ" sz="2000" dirty="0">
                <a:latin typeface="Raleway" pitchFamily="2" charset="-18"/>
              </a:rPr>
              <a:t>Vyhláška č. 291/2023 Sb.  </a:t>
            </a:r>
          </a:p>
          <a:p>
            <a:pPr algn="just">
              <a:buFont typeface="Wingdings" panose="05000000000000000000" pitchFamily="2" charset="2"/>
              <a:buChar char="§"/>
            </a:pPr>
            <a:r>
              <a:rPr lang="cs-CZ" sz="2000" b="1" dirty="0">
                <a:latin typeface="Raleway" pitchFamily="2" charset="-18"/>
              </a:rPr>
              <a:t>§ 1 – Studium pedagogiky:</a:t>
            </a:r>
          </a:p>
          <a:p>
            <a:pPr lvl="1" algn="just">
              <a:buFont typeface="Wingdings" panose="05000000000000000000" pitchFamily="2" charset="2"/>
              <a:buChar char="Ø"/>
            </a:pPr>
            <a:r>
              <a:rPr lang="cs-CZ" sz="2000" dirty="0">
                <a:latin typeface="Raleway" pitchFamily="2" charset="-18"/>
              </a:rPr>
              <a:t>uskutečňuje se v délce trvání alespoň 300 vyučovacích hodin pro učitele druhého stupně základní školy a učitele střední školy,</a:t>
            </a:r>
          </a:p>
          <a:p>
            <a:pPr lvl="1" algn="just">
              <a:buFont typeface="Wingdings" panose="05000000000000000000" pitchFamily="2" charset="2"/>
              <a:buChar char="Ø"/>
            </a:pPr>
            <a:r>
              <a:rPr lang="cs-CZ" sz="2000" dirty="0">
                <a:latin typeface="Raleway" pitchFamily="2" charset="-18"/>
              </a:rPr>
              <a:t>120 vyučovacích hodin v ostatních případech,</a:t>
            </a:r>
          </a:p>
          <a:p>
            <a:pPr lvl="1" algn="just">
              <a:buFont typeface="Wingdings" panose="05000000000000000000" pitchFamily="2" charset="2"/>
              <a:buChar char="Ø"/>
            </a:pPr>
            <a:r>
              <a:rPr lang="cs-CZ" sz="2000" dirty="0">
                <a:latin typeface="Raleway" pitchFamily="2" charset="-18"/>
              </a:rPr>
              <a:t>ukončuje se obhajobou závěrečné písemné práce a závěrečnou ústní zkouškou před zkušební komisí.</a:t>
            </a:r>
          </a:p>
          <a:p>
            <a:pPr algn="just">
              <a:buFont typeface="Wingdings" panose="05000000000000000000" pitchFamily="2" charset="2"/>
              <a:buChar char="§"/>
            </a:pPr>
            <a:r>
              <a:rPr lang="cs-CZ" sz="2000" b="1" dirty="0">
                <a:latin typeface="Raleway" pitchFamily="2" charset="-18"/>
              </a:rPr>
              <a:t>§ 3 – Studium pro asistenty pedagoga, kteří vykonávají PPČ spočívající v pomocných výchovných pracích:</a:t>
            </a:r>
          </a:p>
          <a:p>
            <a:pPr lvl="1" algn="just">
              <a:buFont typeface="Wingdings" panose="05000000000000000000" pitchFamily="2" charset="2"/>
              <a:buChar char="Ø"/>
            </a:pPr>
            <a:r>
              <a:rPr lang="cs-CZ" sz="2000" dirty="0">
                <a:latin typeface="Raleway" pitchFamily="2" charset="-18"/>
              </a:rPr>
              <a:t>se uskutečňuje v délce trvání alespoň 120 vyučovacích hodin,</a:t>
            </a:r>
          </a:p>
          <a:p>
            <a:pPr lvl="1" algn="just">
              <a:buFont typeface="Wingdings" panose="05000000000000000000" pitchFamily="2" charset="2"/>
              <a:buChar char="Ø"/>
            </a:pPr>
            <a:r>
              <a:rPr lang="cs-CZ" sz="2000" dirty="0">
                <a:latin typeface="Raleway" pitchFamily="2" charset="-18"/>
              </a:rPr>
              <a:t>ukončuje se závěrečnou ústní zkouškou před zkušební komisí.</a:t>
            </a:r>
            <a:endParaRPr lang="cs-CZ" sz="2000" dirty="0"/>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19491148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dirty="0"/>
              <a:t> </a:t>
            </a:r>
            <a:r>
              <a:rPr lang="cs-CZ" sz="2400" b="1" dirty="0">
                <a:solidFill>
                  <a:srgbClr val="312783"/>
                </a:solidFill>
                <a:latin typeface="Raleway"/>
              </a:rPr>
              <a:t>Vyhláška č. 317/2005 Sb., o dalším vzdělávání PP …. </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dirty="0">
                <a:latin typeface="Raleway" pitchFamily="2" charset="-18"/>
              </a:rPr>
              <a:t>§ 5 – Studium pro ředitele škol a školských zařízení: </a:t>
            </a:r>
          </a:p>
          <a:p>
            <a:pPr lvl="1" algn="just">
              <a:buFont typeface="Wingdings" panose="05000000000000000000" pitchFamily="2" charset="2"/>
              <a:buChar char="Ø"/>
            </a:pPr>
            <a:r>
              <a:rPr lang="cs-CZ" sz="2000" dirty="0">
                <a:latin typeface="Raleway" pitchFamily="2" charset="-18"/>
              </a:rPr>
              <a:t>uskutečňuje se v délce trvání alespoň 100 vyučovacích hodin,</a:t>
            </a:r>
          </a:p>
          <a:p>
            <a:pPr lvl="1" algn="just">
              <a:buFont typeface="Wingdings" panose="05000000000000000000" pitchFamily="2" charset="2"/>
              <a:buChar char="Ø"/>
            </a:pPr>
            <a:r>
              <a:rPr lang="cs-CZ" sz="2000" dirty="0">
                <a:latin typeface="Raleway" pitchFamily="2" charset="-18"/>
              </a:rPr>
              <a:t>ukončuje se závěrečnou ústní zkouškou před zkušební komisí.</a:t>
            </a:r>
          </a:p>
          <a:p>
            <a:pPr marL="457200" lvl="1" indent="0" algn="just">
              <a:buNone/>
            </a:pPr>
            <a:endParaRPr lang="cs-CZ" sz="2000" dirty="0">
              <a:latin typeface="Raleway" pitchFamily="2" charset="-18"/>
            </a:endParaRPr>
          </a:p>
          <a:p>
            <a:pPr algn="just">
              <a:buFont typeface="Wingdings" panose="05000000000000000000" pitchFamily="2" charset="2"/>
              <a:buChar char="§"/>
            </a:pPr>
            <a:r>
              <a:rPr lang="cs-CZ" sz="2000" dirty="0">
                <a:latin typeface="Raleway" pitchFamily="2" charset="-18"/>
              </a:rPr>
              <a:t>Zrušeno ustanovení: „Za studium pro ředitele škol a školských zařízení se považuje též studium pro vedoucí pedagogické pracovníky podle § 7“ (tj. studium v rámci programu celoživotního vzdělávání na vysoké škole v délce trvání nejméně 350 vyučovacích hodin).</a:t>
            </a:r>
            <a:endParaRPr lang="cs-CZ" sz="2000" dirty="0"/>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4999741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dirty="0"/>
              <a:t> </a:t>
            </a:r>
            <a:r>
              <a:rPr lang="cs-CZ" sz="2400" b="1" dirty="0">
                <a:solidFill>
                  <a:srgbClr val="312783"/>
                </a:solidFill>
                <a:latin typeface="Raleway"/>
              </a:rPr>
              <a:t>Vyhláška č. 317/2005 Sb., o dalším vzdělávání PP …. </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dirty="0">
                <a:latin typeface="Raleway" pitchFamily="2" charset="-18"/>
              </a:rPr>
              <a:t>§ 6 – Studium k rozšíření odborné kvalifikace se uskutečňuje v délce trvání: </a:t>
            </a:r>
          </a:p>
          <a:p>
            <a:pPr lvl="1" algn="just">
              <a:buFont typeface="Wingdings" panose="05000000000000000000" pitchFamily="2" charset="2"/>
              <a:buChar char="Ø"/>
            </a:pPr>
            <a:r>
              <a:rPr lang="cs-CZ" sz="2000" dirty="0">
                <a:latin typeface="Raleway" pitchFamily="2" charset="-18"/>
              </a:rPr>
              <a:t>200 vyučovacích hodin pro získání způsobilosti vykonávat přímou pedagogickou činnost na jiném stupni nebo druhu školy,</a:t>
            </a:r>
          </a:p>
          <a:p>
            <a:pPr lvl="1" algn="just">
              <a:buFont typeface="Wingdings" panose="05000000000000000000" pitchFamily="2" charset="2"/>
              <a:buChar char="Ø"/>
            </a:pPr>
            <a:r>
              <a:rPr lang="cs-CZ" sz="2000" dirty="0">
                <a:latin typeface="Raleway" pitchFamily="2" charset="-18"/>
              </a:rPr>
              <a:t> 250 vyučovacích hodin pro získání způsobilosti vyučovat další předměty nebo vykonávat </a:t>
            </a:r>
            <a:r>
              <a:rPr lang="cs-CZ" sz="2000" dirty="0" err="1">
                <a:latin typeface="Raleway" pitchFamily="2" charset="-18"/>
              </a:rPr>
              <a:t>speciálněpedagogickou</a:t>
            </a:r>
            <a:r>
              <a:rPr lang="cs-CZ" sz="2000" dirty="0">
                <a:latin typeface="Raleway" pitchFamily="2" charset="-18"/>
              </a:rPr>
              <a:t>, výchovnou a vzdělávací činnost ve školách a třídách zřízených pro děti, žáky a studenty se speciálními vzdělávacími potřebami,</a:t>
            </a:r>
          </a:p>
          <a:p>
            <a:pPr lvl="1" algn="just">
              <a:buFont typeface="Wingdings" panose="05000000000000000000" pitchFamily="2" charset="2"/>
              <a:buChar char="Ø"/>
            </a:pPr>
            <a:r>
              <a:rPr lang="cs-CZ" sz="2000" dirty="0">
                <a:latin typeface="Raleway" pitchFamily="2" charset="-18"/>
              </a:rPr>
              <a:t> 350 vyučovacích hodin pro získání odborné kvalifikace speciálního pedagoga.</a:t>
            </a:r>
          </a:p>
          <a:p>
            <a:pPr algn="just">
              <a:buFont typeface="Wingdings" panose="05000000000000000000" pitchFamily="2" charset="2"/>
              <a:buChar char="§"/>
            </a:pPr>
            <a:r>
              <a:rPr lang="cs-CZ" sz="2000" dirty="0">
                <a:latin typeface="Raleway" pitchFamily="2" charset="-18"/>
              </a:rPr>
              <a:t>Ukončuje se obhajobou závěrečné písemné práce a závěrečnou ústní zkouškou před zkušební komisí.</a:t>
            </a:r>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36109342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dirty="0"/>
              <a:t> </a:t>
            </a:r>
            <a:r>
              <a:rPr lang="cs-CZ" sz="2400" b="1" dirty="0">
                <a:solidFill>
                  <a:srgbClr val="312783"/>
                </a:solidFill>
                <a:latin typeface="Raleway"/>
              </a:rPr>
              <a:t>Vyhláška č. 317/2005 Sb., o dalším vzdělávání PP …. </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dirty="0">
                <a:latin typeface="Raleway" pitchFamily="2" charset="-18"/>
              </a:rPr>
              <a:t>§ 9 – Studium k výkonu specializovaných činností (nové znění)</a:t>
            </a:r>
          </a:p>
          <a:p>
            <a:pPr algn="just">
              <a:buFont typeface="Wingdings" panose="05000000000000000000" pitchFamily="2" charset="2"/>
              <a:buChar char="§"/>
            </a:pPr>
            <a:r>
              <a:rPr lang="cs-CZ" sz="2000" dirty="0">
                <a:latin typeface="Raleway" pitchFamily="2" charset="-18"/>
              </a:rPr>
              <a:t>Studiem získává jeho absolvent další kvalifikační předpoklady pro výkon specializovaných činností, kterými jsou:</a:t>
            </a:r>
          </a:p>
          <a:p>
            <a:pPr algn="just">
              <a:buFont typeface="Wingdings" panose="05000000000000000000" pitchFamily="2" charset="2"/>
              <a:buChar char="Ø"/>
            </a:pPr>
            <a:r>
              <a:rPr lang="cs-CZ" sz="2000" dirty="0">
                <a:latin typeface="Raleway" pitchFamily="2" charset="-18"/>
              </a:rPr>
              <a:t>koordinace v oblasti informačních a komunikačních technologií,</a:t>
            </a:r>
          </a:p>
          <a:p>
            <a:pPr algn="just">
              <a:buFont typeface="Wingdings" panose="05000000000000000000" pitchFamily="2" charset="2"/>
              <a:buChar char="Ø"/>
            </a:pPr>
            <a:r>
              <a:rPr lang="cs-CZ" sz="2000" dirty="0">
                <a:latin typeface="Raleway" pitchFamily="2" charset="-18"/>
              </a:rPr>
              <a:t>tvorba a následná koordinace školních vzdělávacích programů a vzdělávacích programů vyšších odborných škol,</a:t>
            </a:r>
          </a:p>
          <a:p>
            <a:pPr algn="just">
              <a:buFont typeface="Wingdings" panose="05000000000000000000" pitchFamily="2" charset="2"/>
              <a:buChar char="Ø"/>
            </a:pPr>
            <a:r>
              <a:rPr lang="cs-CZ" sz="2000" dirty="0">
                <a:latin typeface="Raleway" pitchFamily="2" charset="-18"/>
              </a:rPr>
              <a:t>prevence sociálně patologických jevů,</a:t>
            </a:r>
          </a:p>
          <a:p>
            <a:pPr algn="just">
              <a:buFont typeface="Wingdings" panose="05000000000000000000" pitchFamily="2" charset="2"/>
              <a:buChar char="Ø"/>
            </a:pPr>
            <a:r>
              <a:rPr lang="cs-CZ" sz="2000" dirty="0">
                <a:latin typeface="Raleway" pitchFamily="2" charset="-18"/>
              </a:rPr>
              <a:t>specializovaná činnost v oblasti environmentální výchovy, </a:t>
            </a:r>
          </a:p>
          <a:p>
            <a:pPr algn="just">
              <a:buFont typeface="Wingdings" panose="05000000000000000000" pitchFamily="2" charset="2"/>
              <a:buChar char="Ø"/>
            </a:pPr>
            <a:r>
              <a:rPr lang="cs-CZ" sz="2000" dirty="0">
                <a:latin typeface="Raleway" pitchFamily="2" charset="-18"/>
              </a:rPr>
              <a:t>specializovaná činnost v oblasti prostorové orientace zrakově postižených.</a:t>
            </a:r>
          </a:p>
          <a:p>
            <a:pPr algn="just">
              <a:buFont typeface="Wingdings" panose="05000000000000000000" pitchFamily="2" charset="2"/>
              <a:buChar char="§"/>
            </a:pPr>
            <a:r>
              <a:rPr lang="cs-CZ" sz="2000" dirty="0">
                <a:latin typeface="Raleway" pitchFamily="2" charset="-18"/>
              </a:rPr>
              <a:t>Uskutečňuje v délce trvání alespoň 250 vyučovacích hodin a ukončuje se obhajobou závěrečné písemné práce a závěrečnou ústní zkouškou před zkušební komisí. </a:t>
            </a:r>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31246451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dirty="0"/>
              <a:t> </a:t>
            </a:r>
            <a:r>
              <a:rPr lang="cs-CZ" sz="2400" b="1" dirty="0">
                <a:solidFill>
                  <a:srgbClr val="312783"/>
                </a:solidFill>
                <a:latin typeface="Raleway"/>
              </a:rPr>
              <a:t>Vyhláška č. 317/2005 Sb., o dalším vzdělávání PP …. </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dirty="0">
                <a:latin typeface="Raleway" pitchFamily="2" charset="-18"/>
              </a:rPr>
              <a:t>§ 10 – Průběžné vzdělávání pedagogických pracovníků nově zní: </a:t>
            </a:r>
            <a:r>
              <a:rPr lang="cs-CZ" sz="2000" dirty="0">
                <a:latin typeface="Raleway" pitchFamily="2" charset="-18"/>
              </a:rPr>
              <a:t>„ Průběžné vzdělávání podle § 24 odst. 1 zákona o pedagogických pracovnících je zaměřeno na teoretické a praktické otázky související s procesem vzdělávání a výchovy, na výkon práce pedagogických pracovníků a na jejich jazykové vzdělávání.“</a:t>
            </a:r>
          </a:p>
          <a:p>
            <a:pPr algn="just">
              <a:buFont typeface="Wingdings" panose="05000000000000000000" pitchFamily="2" charset="2"/>
              <a:buChar char="§"/>
            </a:pPr>
            <a:r>
              <a:rPr lang="cs-CZ" sz="2000" dirty="0">
                <a:latin typeface="Raleway" pitchFamily="2" charset="-18"/>
              </a:rPr>
              <a:t>Účinnost: 1. 10. 2023.</a:t>
            </a:r>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41690205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dirty="0"/>
              <a:t> </a:t>
            </a:r>
            <a:r>
              <a:rPr lang="cs-CZ" sz="2400" b="1" dirty="0">
                <a:solidFill>
                  <a:srgbClr val="312783"/>
                </a:solidFill>
                <a:latin typeface="Raleway"/>
              </a:rPr>
              <a:t>Zákon č. 563/2004 Sb., o PP….</a:t>
            </a:r>
          </a:p>
        </p:txBody>
      </p:sp>
      <p:sp>
        <p:nvSpPr>
          <p:cNvPr id="3" name="Zástupný symbol pro obsah 2"/>
          <p:cNvSpPr>
            <a:spLocks noGrp="1"/>
          </p:cNvSpPr>
          <p:nvPr>
            <p:ph idx="1"/>
          </p:nvPr>
        </p:nvSpPr>
        <p:spPr>
          <a:xfrm>
            <a:off x="457200" y="1556792"/>
            <a:ext cx="8229600" cy="4569371"/>
          </a:xfrm>
        </p:spPr>
        <p:txBody>
          <a:bodyPr/>
          <a:lstStyle/>
          <a:p>
            <a:pPr>
              <a:buFont typeface="Wingdings" panose="05000000000000000000" pitchFamily="2" charset="2"/>
              <a:buChar char="§"/>
            </a:pPr>
            <a:r>
              <a:rPr lang="cs-CZ" sz="2000" dirty="0">
                <a:latin typeface="Raleway" pitchFamily="2" charset="-18"/>
              </a:rPr>
              <a:t>Zákon č. 183/2003 Sb.</a:t>
            </a:r>
          </a:p>
          <a:p>
            <a:pPr algn="just">
              <a:buFont typeface="Wingdings" panose="05000000000000000000" pitchFamily="2" charset="2"/>
              <a:buChar char="§"/>
            </a:pPr>
            <a:r>
              <a:rPr lang="cs-CZ" sz="2000" b="1" dirty="0">
                <a:latin typeface="Raleway" pitchFamily="2" charset="-18"/>
              </a:rPr>
              <a:t>§ 1 odst. 1 </a:t>
            </a:r>
            <a:r>
              <a:rPr lang="cs-CZ" sz="2000" dirty="0">
                <a:latin typeface="Raleway" pitchFamily="2" charset="-18"/>
              </a:rPr>
              <a:t>– Nové znění: zákon upravuje předpoklady pro výkon činnosti PP, další vzdělávání PP a jejich kariérní systém, odchylky od způsobu rozvržení pracovní doby a zvláštní pravidla pro sjednávání doby trvání pracovního poměru.</a:t>
            </a:r>
          </a:p>
          <a:p>
            <a:pPr>
              <a:buFont typeface="Wingdings" panose="05000000000000000000" pitchFamily="2" charset="2"/>
              <a:buChar char="§"/>
            </a:pPr>
            <a:r>
              <a:rPr lang="cs-CZ" sz="2000" b="1" dirty="0">
                <a:latin typeface="Raleway" pitchFamily="2" charset="-18"/>
              </a:rPr>
              <a:t>§ 2 odst. 2 </a:t>
            </a:r>
            <a:r>
              <a:rPr lang="cs-CZ" sz="2000" dirty="0">
                <a:latin typeface="Raleway" pitchFamily="2" charset="-18"/>
              </a:rPr>
              <a:t>– Do výčtu PP vložení školského logopeda.</a:t>
            </a:r>
          </a:p>
          <a:p>
            <a:pPr algn="just">
              <a:buFont typeface="Wingdings" panose="05000000000000000000" pitchFamily="2" charset="2"/>
              <a:buChar char="§"/>
            </a:pPr>
            <a:r>
              <a:rPr lang="cs-CZ" sz="2000" b="1" dirty="0">
                <a:latin typeface="Raleway" pitchFamily="2" charset="-18"/>
              </a:rPr>
              <a:t>§ 3 odst. 1 písm. a) </a:t>
            </a:r>
            <a:r>
              <a:rPr lang="cs-CZ" sz="2000" dirty="0">
                <a:latin typeface="Raleway" pitchFamily="2" charset="-18"/>
              </a:rPr>
              <a:t>– Nahrazení „způsobilý k právním úkonům“ slovem „svéprávný“.</a:t>
            </a:r>
          </a:p>
          <a:p>
            <a:pPr algn="just">
              <a:buFont typeface="Wingdings" panose="05000000000000000000" pitchFamily="2" charset="2"/>
              <a:buChar char="§"/>
            </a:pPr>
            <a:r>
              <a:rPr lang="cs-CZ" sz="2000" b="1" dirty="0">
                <a:latin typeface="Raleway" pitchFamily="2" charset="-18"/>
              </a:rPr>
              <a:t>§ 4 odst. 1</a:t>
            </a:r>
            <a:r>
              <a:rPr lang="cs-CZ" sz="2000" dirty="0">
                <a:latin typeface="Raleway" pitchFamily="2" charset="-18"/>
              </a:rPr>
              <a:t> – Zkouška k prokázání znalosti českého jazyka – minimálně C1 podle Společného evropského referenčního rámce pro jazyky – učitel MŠ, ZŠ, všeobecně-vzdělávacích předmětů SŠ; ostatní PP – minimálně B2. </a:t>
            </a:r>
          </a:p>
          <a:p>
            <a:pPr marL="0" indent="0" algn="just">
              <a:buNone/>
            </a:pPr>
            <a:endParaRPr lang="cs-CZ" sz="2000" dirty="0">
              <a:latin typeface="Raleway" pitchFamily="2" charset="-18"/>
            </a:endParaRPr>
          </a:p>
          <a:p>
            <a:pPr marL="0" indent="0">
              <a:buNone/>
            </a:pPr>
            <a:endParaRPr lang="cs-CZ" sz="2000" dirty="0"/>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4099893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69FAA94-373B-410D-B97D-9A5BE234B597}"/>
              </a:ext>
            </a:extLst>
          </p:cNvPr>
          <p:cNvSpPr>
            <a:spLocks noGrp="1"/>
          </p:cNvSpPr>
          <p:nvPr>
            <p:ph type="sldNum" sz="quarter" idx="12"/>
          </p:nvPr>
        </p:nvSpPr>
        <p:spPr/>
        <p:txBody>
          <a:bodyPr/>
          <a:lstStyle/>
          <a:p>
            <a:pPr>
              <a:defRPr/>
            </a:pPr>
            <a:fld id="{FBB5F6BA-BE18-4F88-AD1E-D00491723C33}" type="slidenum">
              <a:rPr lang="cs-CZ" altLang="cs-CZ" smtClean="0"/>
              <a:pPr>
                <a:defRPr/>
              </a:pPr>
              <a:t>20</a:t>
            </a:fld>
            <a:endParaRPr lang="cs-CZ" altLang="cs-CZ"/>
          </a:p>
        </p:txBody>
      </p:sp>
      <p:pic>
        <p:nvPicPr>
          <p:cNvPr id="3" name="Obrázek 2">
            <a:extLst>
              <a:ext uri="{FF2B5EF4-FFF2-40B4-BE49-F238E27FC236}">
                <a16:creationId xmlns:a16="http://schemas.microsoft.com/office/drawing/2014/main" id="{690DB965-EA41-48B1-9C3D-4093CABB7C5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1619672" y="1412776"/>
            <a:ext cx="5904656" cy="4104456"/>
          </a:xfrm>
          <a:prstGeom prst="rect">
            <a:avLst/>
          </a:prstGeom>
        </p:spPr>
      </p:pic>
    </p:spTree>
    <p:extLst>
      <p:ext uri="{BB962C8B-B14F-4D97-AF65-F5344CB8AC3E}">
        <p14:creationId xmlns:p14="http://schemas.microsoft.com/office/powerpoint/2010/main" val="3946886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sz="2400" b="1" dirty="0">
                <a:solidFill>
                  <a:srgbClr val="312783"/>
                </a:solidFill>
                <a:latin typeface="Raleway"/>
              </a:rPr>
              <a:t> Zákon č. 262/2006 Sb., zákoník práce</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dirty="0">
                <a:latin typeface="Raleway" pitchFamily="2" charset="-18"/>
              </a:rPr>
              <a:t>Zákon č. 281/2023 Sb.</a:t>
            </a:r>
          </a:p>
          <a:p>
            <a:pPr algn="just">
              <a:buFont typeface="Wingdings" panose="05000000000000000000" pitchFamily="2" charset="2"/>
              <a:buChar char="§"/>
            </a:pPr>
            <a:r>
              <a:rPr lang="cs-CZ" sz="2000" b="1" dirty="0">
                <a:latin typeface="Raleway" pitchFamily="2" charset="-18"/>
              </a:rPr>
              <a:t>Informační povinnost zaměstnavatele</a:t>
            </a:r>
          </a:p>
          <a:p>
            <a:pPr lvl="1" algn="just">
              <a:buFont typeface="Wingdings" panose="05000000000000000000" pitchFamily="2" charset="2"/>
              <a:buChar char="Ø"/>
            </a:pPr>
            <a:r>
              <a:rPr lang="cs-CZ" sz="1800" dirty="0">
                <a:latin typeface="Raleway" pitchFamily="2" charset="-18"/>
              </a:rPr>
              <a:t>Rozšiřuje se výčet </a:t>
            </a:r>
            <a:r>
              <a:rPr lang="cs-CZ" sz="1800" u="sng" dirty="0">
                <a:latin typeface="Raleway" pitchFamily="2" charset="-18"/>
              </a:rPr>
              <a:t>údajů</a:t>
            </a:r>
            <a:r>
              <a:rPr lang="cs-CZ" sz="1800" dirty="0">
                <a:latin typeface="Raleway" pitchFamily="2" charset="-18"/>
              </a:rPr>
              <a:t> uvedených v § 37, </a:t>
            </a:r>
            <a:r>
              <a:rPr lang="cs-CZ" sz="1800" u="sng" dirty="0">
                <a:latin typeface="Raleway" pitchFamily="2" charset="-18"/>
              </a:rPr>
              <a:t>o kterých je zaměstnavatel povinen zaměstnance písemně informovat nejpozději do 7 dnů od vzniku pracovního poměru </a:t>
            </a:r>
            <a:r>
              <a:rPr lang="cs-CZ" sz="1800" dirty="0">
                <a:latin typeface="Raleway" pitchFamily="2" charset="-18"/>
              </a:rPr>
              <a:t>(např. doba trvání a podmínky zkušební doby, odborný rozvoj, postup, který je nutné dodržet při rozvázání pracovního poměru atd.).</a:t>
            </a:r>
          </a:p>
          <a:p>
            <a:pPr lvl="1" algn="just">
              <a:buFont typeface="Wingdings" panose="05000000000000000000" pitchFamily="2" charset="2"/>
              <a:buChar char="Ø"/>
            </a:pPr>
            <a:r>
              <a:rPr lang="cs-CZ" sz="1800" dirty="0">
                <a:latin typeface="Raleway" pitchFamily="2" charset="-18"/>
              </a:rPr>
              <a:t>V § 77a (nové ustanovení) je upraven </a:t>
            </a:r>
            <a:r>
              <a:rPr lang="cs-CZ" sz="1800" u="sng" dirty="0">
                <a:latin typeface="Raleway" pitchFamily="2" charset="-18"/>
              </a:rPr>
              <a:t>rozsah informací, se kterými je zaměstnavatel povinen seznámit zaměstnance pracující na základě dohod mimo pracovní poměr</a:t>
            </a:r>
            <a:r>
              <a:rPr lang="cs-CZ" sz="1800" dirty="0">
                <a:latin typeface="Raleway" pitchFamily="2" charset="-18"/>
              </a:rPr>
              <a:t> (např. ohledně sjednané práce, dovolené, zkušební době atd.). </a:t>
            </a:r>
          </a:p>
          <a:p>
            <a:pPr lvl="1" algn="just">
              <a:buFont typeface="Wingdings" panose="05000000000000000000" pitchFamily="2" charset="2"/>
              <a:buChar char="Ø"/>
            </a:pPr>
            <a:r>
              <a:rPr lang="cs-CZ" sz="1800" dirty="0">
                <a:latin typeface="Raleway" pitchFamily="2" charset="-18"/>
              </a:rPr>
              <a:t>V  § 37a (nové ustanovení – pracovní poměr) a § 77b (nové ustanovení – dohody o pracích konaných mimo PP) je uveden </a:t>
            </a:r>
            <a:r>
              <a:rPr lang="cs-CZ" sz="1800" u="sng" dirty="0">
                <a:latin typeface="Raleway" pitchFamily="2" charset="-18"/>
              </a:rPr>
              <a:t>výčet informací, se kterými je nutné seznámit zaměstnance vyslané do ciziny </a:t>
            </a:r>
            <a:r>
              <a:rPr lang="cs-CZ" sz="1800" dirty="0">
                <a:latin typeface="Raleway" pitchFamily="2" charset="-18"/>
              </a:rPr>
              <a:t>(název státu, předpokládaná doba vyslání, měna, ve které bude ZMC vyplácen plat atd.).</a:t>
            </a:r>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35808484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sz="2400" b="1" dirty="0">
                <a:solidFill>
                  <a:srgbClr val="312783"/>
                </a:solidFill>
                <a:latin typeface="Raleway"/>
              </a:rPr>
              <a:t> Zákon č. 262/2006 Sb., zákoník práce</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dirty="0">
                <a:latin typeface="Raleway" pitchFamily="2" charset="-18"/>
              </a:rPr>
              <a:t>Dohody o pracích konaných mimo pracovní poměr </a:t>
            </a:r>
          </a:p>
          <a:p>
            <a:pPr lvl="1" algn="just">
              <a:buFont typeface="Wingdings" panose="05000000000000000000" pitchFamily="2" charset="2"/>
              <a:buChar char="Ø"/>
            </a:pPr>
            <a:r>
              <a:rPr lang="cs-CZ" sz="1800" dirty="0">
                <a:latin typeface="Raleway" pitchFamily="2" charset="-18"/>
              </a:rPr>
              <a:t>Novela přináší zvýšení práv zaměstnanců, kteří pracují na základě dohod konaných mimo pracovní poměr (DPP, DPČ). </a:t>
            </a:r>
          </a:p>
          <a:p>
            <a:pPr lvl="1" algn="just">
              <a:buFont typeface="Wingdings" panose="05000000000000000000" pitchFamily="2" charset="2"/>
              <a:buChar char="Ø"/>
            </a:pPr>
            <a:r>
              <a:rPr lang="cs-CZ" sz="1800" dirty="0">
                <a:latin typeface="Raleway" pitchFamily="2" charset="-18"/>
              </a:rPr>
              <a:t>Nově se na tyto dohody vztahují rovněž ustanovení ZP upravující pracovní dobu a dobu odpočinku. </a:t>
            </a:r>
          </a:p>
          <a:p>
            <a:pPr lvl="1" algn="just">
              <a:buFont typeface="Wingdings" panose="05000000000000000000" pitchFamily="2" charset="2"/>
              <a:buChar char="Ø"/>
            </a:pPr>
            <a:r>
              <a:rPr lang="cs-CZ" sz="1800" dirty="0">
                <a:latin typeface="Raleway" pitchFamily="2" charset="-18"/>
              </a:rPr>
              <a:t>Zaměstnavatel je povinen rozvrhovat zaměstnancům pracovní dobu tak, aby byla dodržena všechna ustanovení ohledně přestávek v práci, nepřetržitého denního odpočinku a nepřetržitého odpočinku v týdnu, úpravy noční práce, atd. </a:t>
            </a:r>
          </a:p>
          <a:p>
            <a:pPr lvl="1" algn="just">
              <a:buFont typeface="Wingdings" panose="05000000000000000000" pitchFamily="2" charset="2"/>
              <a:buChar char="Ø"/>
            </a:pPr>
            <a:r>
              <a:rPr lang="cs-CZ" sz="1800" dirty="0">
                <a:latin typeface="Raleway" pitchFamily="2" charset="-18"/>
              </a:rPr>
              <a:t>Zaměstnavatel je zároveň povinen pracovní dobu evidovat.</a:t>
            </a:r>
          </a:p>
          <a:p>
            <a:pPr lvl="1" algn="just">
              <a:buFont typeface="Wingdings" panose="05000000000000000000" pitchFamily="2" charset="2"/>
              <a:buChar char="Ø"/>
            </a:pPr>
            <a:r>
              <a:rPr lang="cs-CZ" sz="1800" dirty="0">
                <a:latin typeface="Raleway" pitchFamily="2" charset="-18"/>
              </a:rPr>
              <a:t>Podle § 74 odst. 2 je zaměstnavatel povinen předem rozvrhnout zaměstnanci pracovní dobu v písemném rozvrhu pracovní doby a seznámit s tímto rozvrhem nebo s jeho změnou zaměstnance nejpozději 3 dny před začátkem směny nebo období, na něž je pracovní doba rozvržena, pokud se nedohodne se zaměstnancem na jiné době seznámení.</a:t>
            </a:r>
          </a:p>
          <a:p>
            <a:pPr lvl="1" algn="just">
              <a:buFont typeface="Wingdings" panose="05000000000000000000" pitchFamily="2" charset="2"/>
              <a:buChar char="Ø"/>
            </a:pPr>
            <a:endParaRPr lang="cs-CZ" sz="1600" dirty="0">
              <a:latin typeface="Raleway" pitchFamily="2" charset="-18"/>
            </a:endParaRPr>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41022329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sz="2400" b="1" dirty="0">
                <a:solidFill>
                  <a:srgbClr val="312783"/>
                </a:solidFill>
                <a:latin typeface="Raleway"/>
              </a:rPr>
              <a:t> Zákon č. 262/2006 Sb., zákoník práce</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dirty="0">
                <a:latin typeface="Raleway" pitchFamily="2" charset="-18"/>
              </a:rPr>
              <a:t>Dohody o pracích konaných mimo pracovní poměr </a:t>
            </a:r>
          </a:p>
          <a:p>
            <a:pPr lvl="1" algn="just">
              <a:buFont typeface="Wingdings" panose="05000000000000000000" pitchFamily="2" charset="2"/>
              <a:buChar char="Ø"/>
            </a:pPr>
            <a:r>
              <a:rPr lang="cs-CZ" sz="1900" dirty="0">
                <a:latin typeface="Raleway" pitchFamily="2" charset="-18"/>
              </a:rPr>
              <a:t>Zaměstnanci pracující na dohodu mají nově nárok na příplatky za práci ve svátek, za noční práci, práci ve ztíženém pracovním prostředí, za práci o víkendu, na volno při překážkách v práci na straně zaměstnance a s účinností od 1. 1. 2024 také na placenou dovolenou.</a:t>
            </a:r>
          </a:p>
          <a:p>
            <a:pPr lvl="1" algn="just">
              <a:buFont typeface="Wingdings" panose="05000000000000000000" pitchFamily="2" charset="2"/>
              <a:buChar char="Ø"/>
            </a:pPr>
            <a:r>
              <a:rPr lang="cs-CZ" sz="1900" dirty="0">
                <a:latin typeface="Raleway" pitchFamily="2" charset="-18"/>
              </a:rPr>
              <a:t>Podle § 77 odst. 3 však náhrada odměny z dohody po dobu trvání jiných důležitých osobních překážek v práci podle § 199 a překážek v práci z důvodu obecného zájmu podle § 200 až 205 nepřísluší, není-li dohodnuto nebo vnitřním předpisem stanoveno jinak.</a:t>
            </a:r>
          </a:p>
          <a:p>
            <a:pPr marL="457200" lvl="1" indent="0" algn="just">
              <a:buNone/>
            </a:pPr>
            <a:endParaRPr lang="cs-CZ" sz="1600" dirty="0">
              <a:latin typeface="Raleway" pitchFamily="2" charset="-18"/>
            </a:endParaRPr>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13586070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sz="2400" b="1" dirty="0">
                <a:solidFill>
                  <a:srgbClr val="312783"/>
                </a:solidFill>
                <a:latin typeface="Raleway"/>
              </a:rPr>
              <a:t> Zákon č. 262/2006 Sb., zákoník práce</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dirty="0">
                <a:latin typeface="Raleway" pitchFamily="2" charset="-18"/>
              </a:rPr>
              <a:t>Dohody o pracích konaných mimo pracovní poměr </a:t>
            </a:r>
          </a:p>
          <a:p>
            <a:pPr lvl="1" algn="just">
              <a:buFont typeface="Wingdings" panose="05000000000000000000" pitchFamily="2" charset="2"/>
              <a:buChar char="Ø"/>
            </a:pPr>
            <a:r>
              <a:rPr lang="cs-CZ" sz="1900" dirty="0">
                <a:latin typeface="Raleway" pitchFamily="2" charset="-18"/>
              </a:rPr>
              <a:t>Podle § 77 odst. 4 mají zaměstnanci pracující u zaměstnavatele na dohodu v předchozích 12 měsících v souhrnu nejméně 180 dní právo požádat zaměstnavatele o zaměstnání v pracovním poměru a zaměstnavatel je povinen jim do 1 měsíce písemně odpovědět.</a:t>
            </a:r>
          </a:p>
          <a:p>
            <a:pPr lvl="1" algn="just">
              <a:buFont typeface="Wingdings" panose="05000000000000000000" pitchFamily="2" charset="2"/>
              <a:buChar char="Ø"/>
            </a:pPr>
            <a:r>
              <a:rPr lang="cs-CZ" sz="1900" dirty="0">
                <a:latin typeface="Raleway" pitchFamily="2" charset="-18"/>
              </a:rPr>
              <a:t>Podle § 77 odst. 7 budou mít zaměstnanci pracující na dohodu právo požádat za okolností uvedených v tomto ustanovení zaměstnavatele o odůvodnění výpovědi.</a:t>
            </a:r>
          </a:p>
          <a:p>
            <a:pPr lvl="1" algn="just">
              <a:buFont typeface="Wingdings" panose="05000000000000000000" pitchFamily="2" charset="2"/>
              <a:buChar char="Ø"/>
            </a:pPr>
            <a:r>
              <a:rPr lang="cs-CZ" sz="1900" dirty="0">
                <a:latin typeface="Raleway" pitchFamily="2" charset="-18"/>
              </a:rPr>
              <a:t>Podle § 145 a § 147  se náhrada odměn z dohody zařazuje mezi jiné příjmy, které mohou být předmětem prováděných srážek.  </a:t>
            </a:r>
          </a:p>
          <a:p>
            <a:pPr marL="457200" lvl="1" indent="0" algn="just">
              <a:buNone/>
            </a:pPr>
            <a:endParaRPr lang="cs-CZ" sz="1600" dirty="0">
              <a:latin typeface="Raleway" pitchFamily="2" charset="-18"/>
            </a:endParaRPr>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3099199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sz="2400" b="1" dirty="0">
                <a:solidFill>
                  <a:srgbClr val="312783"/>
                </a:solidFill>
                <a:latin typeface="Raleway"/>
              </a:rPr>
              <a:t> Zákon č. 262/2006 Sb., zákoník práce</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dirty="0">
                <a:latin typeface="Raleway" pitchFamily="2" charset="-18"/>
              </a:rPr>
              <a:t>Nepřetržitý denní odpočinek a nepřetržitý odpočinek v týdnu </a:t>
            </a:r>
          </a:p>
          <a:p>
            <a:pPr lvl="1" algn="just">
              <a:buFont typeface="Wingdings" panose="05000000000000000000" pitchFamily="2" charset="2"/>
              <a:buChar char="Ø"/>
            </a:pPr>
            <a:r>
              <a:rPr lang="cs-CZ" sz="1900" dirty="0">
                <a:latin typeface="Raleway" pitchFamily="2" charset="-18"/>
              </a:rPr>
              <a:t>V § 90 odst. 1 se zpřesňuje právní úprava – nepřetržitý odpočinek se nevymezuje jako odpočinek mezi směnami, ale jako denní.</a:t>
            </a:r>
          </a:p>
          <a:p>
            <a:pPr lvl="1" algn="just">
              <a:buFont typeface="Wingdings" panose="05000000000000000000" pitchFamily="2" charset="2"/>
              <a:buChar char="Ø"/>
            </a:pPr>
            <a:r>
              <a:rPr lang="cs-CZ" sz="1900" dirty="0">
                <a:latin typeface="Raleway" pitchFamily="2" charset="-18"/>
              </a:rPr>
              <a:t>Zaměstnavatel je povinen poskytnout zaměstnanci nepřetržitý odpočinek v trvání alespoň 11 hodin během 24 hodin po sobě jdoucích (u mladistvého ZMC 12 hodin během 24 hodin po sobě jdoucích.</a:t>
            </a:r>
          </a:p>
          <a:p>
            <a:pPr lvl="1" algn="just">
              <a:buFont typeface="Wingdings" panose="05000000000000000000" pitchFamily="2" charset="2"/>
              <a:buChar char="Ø"/>
            </a:pPr>
            <a:r>
              <a:rPr lang="cs-CZ" sz="1900" dirty="0">
                <a:latin typeface="Raleway" pitchFamily="2" charset="-18"/>
              </a:rPr>
              <a:t>V § 92 odst. 1 se s účinností od 1. 1. 2024 nově upravuje nepřetržitý odpočinek v týdnu. Celkový čas nepřetržitého odpočinu v týdnu bude stejný, tj. 35 hodin, bude se však jednat o součet denního odpočinku (11 hodin) a odpočinku v rámci týdne (24 hodin).</a:t>
            </a:r>
          </a:p>
          <a:p>
            <a:pPr lvl="1" algn="just">
              <a:buFont typeface="Wingdings" panose="05000000000000000000" pitchFamily="2" charset="2"/>
              <a:buChar char="Ø"/>
            </a:pPr>
            <a:r>
              <a:rPr lang="cs-CZ" sz="1900" dirty="0">
                <a:latin typeface="Raleway" pitchFamily="2" charset="-18"/>
              </a:rPr>
              <a:t>U mladistvého činí nepřetržitý odpočinek v týdnu alespoň 48 hodin.</a:t>
            </a:r>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31154919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sz="2400" b="1" dirty="0">
                <a:solidFill>
                  <a:srgbClr val="312783"/>
                </a:solidFill>
                <a:latin typeface="Raleway"/>
              </a:rPr>
              <a:t> Zákon č. 262/2006 Sb., zákoník práce</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dirty="0">
                <a:latin typeface="Raleway" pitchFamily="2" charset="-18"/>
              </a:rPr>
              <a:t>Rodičovská dovolená</a:t>
            </a:r>
          </a:p>
          <a:p>
            <a:pPr lvl="1" algn="just">
              <a:buFont typeface="Wingdings" panose="05000000000000000000" pitchFamily="2" charset="2"/>
              <a:buChar char="Ø"/>
            </a:pPr>
            <a:r>
              <a:rPr lang="cs-CZ" sz="2000" dirty="0">
                <a:latin typeface="Raleway" pitchFamily="2" charset="-18"/>
              </a:rPr>
              <a:t>Podle § 196 odst. 2 je nově zaměstnanec povinen podat písemnou žádost o rodičovskou dovolenou alespoň 30 dnů před nástupem na rodičovskou dovolenou, nebrání-li tomu vážné důvody na jeho straně.</a:t>
            </a:r>
          </a:p>
          <a:p>
            <a:pPr lvl="1" algn="just">
              <a:buFont typeface="Wingdings" panose="05000000000000000000" pitchFamily="2" charset="2"/>
              <a:buChar char="Ø"/>
            </a:pPr>
            <a:r>
              <a:rPr lang="cs-CZ" sz="2000" dirty="0">
                <a:latin typeface="Raleway" pitchFamily="2" charset="-18"/>
              </a:rPr>
              <a:t>V žádosti musí být uvedena doba trvání rodičovské dovolené a lze ji podávat i opakovaně. </a:t>
            </a:r>
          </a:p>
          <a:p>
            <a:pPr marL="457200" lvl="1" indent="0" algn="just">
              <a:buNone/>
            </a:pPr>
            <a:endParaRPr lang="cs-CZ" sz="1600" dirty="0">
              <a:latin typeface="Raleway" pitchFamily="2" charset="-18"/>
            </a:endParaRPr>
          </a:p>
          <a:p>
            <a:pPr marL="457200" lvl="1" indent="0" algn="just">
              <a:buNone/>
            </a:pPr>
            <a:endParaRPr lang="cs-CZ" sz="1600" b="1" dirty="0">
              <a:latin typeface="Raleway" pitchFamily="2" charset="-18"/>
            </a:endParaRPr>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22275035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sz="2400" b="1" dirty="0">
                <a:solidFill>
                  <a:srgbClr val="312783"/>
                </a:solidFill>
                <a:latin typeface="Raleway"/>
              </a:rPr>
              <a:t> Zákon č. 262/2006 Sb., zákoník práce</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dirty="0">
                <a:latin typeface="Raleway" pitchFamily="2" charset="-18"/>
              </a:rPr>
              <a:t>Pracovní podmínky zaměstnanců s malými dětmi a pečujících zaměstnanců</a:t>
            </a:r>
          </a:p>
          <a:p>
            <a:pPr lvl="1" algn="just">
              <a:buFont typeface="Wingdings" panose="05000000000000000000" pitchFamily="2" charset="2"/>
              <a:buChar char="Ø"/>
            </a:pPr>
            <a:r>
              <a:rPr lang="cs-CZ" sz="1900" dirty="0">
                <a:latin typeface="Raleway"/>
              </a:rPr>
              <a:t>Nově dle § 241a platí, že zaměstnankyně nebo zaměstnanec pečující o dítě mladší než 9 let, těhotná zaměstnankyně a zaměstnankyně nebo zaměstnanec, kteří převážně sami dlouhodobě pečují o osobu, která se podle zvláštního právního předpisu považuje za osobu závislou na pomoci jiné fyzické osoby ve stupni II (středně těžká závislost), ve stupni III (těžká závislost) nebo stupni IV (úplná závislost), mohou zaměstnavatele písemně požádat o výkon práce z jiného místa podle § 317 (tj. práce na dálku). </a:t>
            </a:r>
          </a:p>
          <a:p>
            <a:pPr lvl="1" algn="just">
              <a:buFont typeface="Wingdings" panose="05000000000000000000" pitchFamily="2" charset="2"/>
              <a:buChar char="Ø"/>
            </a:pPr>
            <a:r>
              <a:rPr lang="cs-CZ" sz="1900" dirty="0">
                <a:latin typeface="Raleway"/>
              </a:rPr>
              <a:t>Žádost výše uvedených osob o práci na dálku je „nenároková“. Pokud zaměstnavatel této žádosti vyhoví, uzavře se zaměstnankyní nebo zaměstnancem dohodu o práci na dálku podle § 317. </a:t>
            </a:r>
          </a:p>
          <a:p>
            <a:pPr lvl="1" algn="just">
              <a:buFont typeface="Wingdings" panose="05000000000000000000" pitchFamily="2" charset="2"/>
              <a:buChar char="Ø"/>
            </a:pPr>
            <a:r>
              <a:rPr lang="cs-CZ" sz="1900" dirty="0">
                <a:latin typeface="Raleway"/>
              </a:rPr>
              <a:t>Pokud však nevyhoví, je povinen to písemně odůvodnit.</a:t>
            </a:r>
          </a:p>
          <a:p>
            <a:pPr marL="457200" lvl="1" indent="0" algn="just">
              <a:buNone/>
            </a:pPr>
            <a:endParaRPr lang="cs-CZ" sz="2000" dirty="0">
              <a:latin typeface="Raleway" pitchFamily="2" charset="-18"/>
            </a:endParaRPr>
          </a:p>
          <a:p>
            <a:pPr marL="457200" lvl="1" indent="0" algn="just">
              <a:buNone/>
            </a:pPr>
            <a:endParaRPr lang="cs-CZ" sz="1600" b="1" dirty="0">
              <a:latin typeface="Raleway" pitchFamily="2" charset="-18"/>
            </a:endParaRPr>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28959858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sz="2400" b="1" dirty="0">
                <a:solidFill>
                  <a:srgbClr val="312783"/>
                </a:solidFill>
                <a:latin typeface="Raleway"/>
              </a:rPr>
              <a:t> Zákon č. 262/2006 Sb., zákoník práce</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dirty="0">
                <a:latin typeface="Raleway" pitchFamily="2" charset="-18"/>
              </a:rPr>
              <a:t>Pracovní podmínky zaměstnanců s malými dětmi a pečujících zaměstnanců</a:t>
            </a:r>
          </a:p>
          <a:p>
            <a:pPr lvl="1" algn="just">
              <a:buFont typeface="Wingdings" panose="05000000000000000000" pitchFamily="2" charset="2"/>
              <a:buChar char="Ø"/>
            </a:pPr>
            <a:r>
              <a:rPr lang="cs-CZ" sz="1900" dirty="0">
                <a:latin typeface="Raleway"/>
              </a:rPr>
              <a:t>Písemně odůvodnit je zaměstnavatel povinen také zamítnutí žádosti osobám uvedeným v § 241 odst. 2 (jedná se např. žádost o kratší pracovní dobu nebo o jinou vhodnou úpravu stanovené týdenní pracovní doby – těhotná, pečující zaměstnanci). Jinak je povinen žádosti vyhovět, nebrání-li tomu vážné provozní důvody.</a:t>
            </a:r>
          </a:p>
          <a:p>
            <a:pPr lvl="1" algn="just">
              <a:buFont typeface="Wingdings" panose="05000000000000000000" pitchFamily="2" charset="2"/>
              <a:buChar char="Ø"/>
            </a:pPr>
            <a:r>
              <a:rPr lang="cs-CZ" sz="1900" dirty="0">
                <a:latin typeface="Raleway"/>
              </a:rPr>
              <a:t>Pokud bylo vyhověno žádosti o kratší pracovní dobu dle § 241 odst. 2 a zaměstnanec nebo zaměstnankyně požádá o obnovení nebo částečné obnovení rozsahu původní týdenní pracovní doby a zaměstnavatel této žádosti nevyhoví, je povinen to rovněž písemně odůvodnit.</a:t>
            </a:r>
          </a:p>
          <a:p>
            <a:pPr lvl="1" algn="just">
              <a:buFont typeface="Wingdings" panose="05000000000000000000" pitchFamily="2" charset="2"/>
              <a:buChar char="Ø"/>
            </a:pPr>
            <a:r>
              <a:rPr lang="cs-CZ" sz="1900" dirty="0">
                <a:latin typeface="Raleway"/>
              </a:rPr>
              <a:t>Písemné odůvodnění žádosti ze strany zaměstnavatele není nutné v případě zaměstnance, který nespadá do zákonem stanoveného výčtu osob.  </a:t>
            </a:r>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13795524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sz="2400" b="1" dirty="0">
                <a:solidFill>
                  <a:srgbClr val="312783"/>
                </a:solidFill>
                <a:latin typeface="Raleway"/>
              </a:rPr>
              <a:t> Zákon č. 262/2006 Sb., zákoník práce</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dirty="0">
                <a:latin typeface="Raleway" pitchFamily="2" charset="-18"/>
              </a:rPr>
              <a:t>Základní změny v doručování pracovněprávních dokumentů</a:t>
            </a:r>
          </a:p>
          <a:p>
            <a:pPr lvl="1" algn="just">
              <a:buFont typeface="Wingdings" panose="05000000000000000000" pitchFamily="2" charset="2"/>
              <a:buChar char="Ø"/>
            </a:pPr>
            <a:r>
              <a:rPr lang="cs-CZ" sz="1900" dirty="0">
                <a:latin typeface="Raleway"/>
              </a:rPr>
              <a:t>Novela zužuje seznam dokumentů, pro které platí přísnější požadavky pro doručování. </a:t>
            </a:r>
          </a:p>
          <a:p>
            <a:pPr lvl="1" algn="just">
              <a:buFont typeface="Wingdings" panose="05000000000000000000" pitchFamily="2" charset="2"/>
              <a:buChar char="Ø"/>
            </a:pPr>
            <a:r>
              <a:rPr lang="cs-CZ" sz="1900" dirty="0"/>
              <a:t>Výčet těchto dokumentů obsahuje § 334 zákoníku práce. </a:t>
            </a:r>
          </a:p>
          <a:p>
            <a:pPr lvl="1" algn="just">
              <a:buFont typeface="Wingdings" panose="05000000000000000000" pitchFamily="2" charset="2"/>
              <a:buChar char="Ø"/>
            </a:pPr>
            <a:r>
              <a:rPr lang="cs-CZ" sz="1900" dirty="0"/>
              <a:t>Jedná se o výpověď, okamžité zrušení, zrušení ve zkušební době, další písemnosti týkající se skončení pracovního poměru nebo právních vztahů založených dohodou o provedení práce nebo dohodou o pracovní činnosti (např. upozornění na možnost výpovědi, výzva k odstranění neuspokojivých pracovních výsledků), odvolání z pracovního místa vedoucího zaměstnance nebo vzdání se tohoto místa, mzdový nebo platový výměr.</a:t>
            </a:r>
          </a:p>
          <a:p>
            <a:pPr lvl="1" algn="just">
              <a:buFont typeface="Wingdings" panose="05000000000000000000" pitchFamily="2" charset="2"/>
              <a:buChar char="Ø"/>
            </a:pPr>
            <a:r>
              <a:rPr lang="cs-CZ" sz="1900" dirty="0"/>
              <a:t>Výjimka:  dohody podle § 49 a § 77 odst. 5 písm. a).</a:t>
            </a:r>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42112847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dirty="0"/>
              <a:t> </a:t>
            </a:r>
            <a:r>
              <a:rPr lang="cs-CZ" sz="2400" b="1" dirty="0">
                <a:solidFill>
                  <a:srgbClr val="312783"/>
                </a:solidFill>
                <a:latin typeface="Raleway"/>
              </a:rPr>
              <a:t>Zákon č. 563/2004 Sb., o PP….</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dirty="0">
                <a:latin typeface="Raleway" pitchFamily="2" charset="-18"/>
              </a:rPr>
              <a:t>§ 4 odst. 4 – Změna, kdy se u PP nevyžaduje znalost ČJ.</a:t>
            </a:r>
          </a:p>
          <a:p>
            <a:pPr marL="630900" algn="just">
              <a:spcBef>
                <a:spcPts val="600"/>
              </a:spcBef>
              <a:buFont typeface="Wingdings" panose="05000000000000000000" pitchFamily="2" charset="2"/>
              <a:buChar char="Ø"/>
            </a:pPr>
            <a:r>
              <a:rPr lang="cs-CZ" sz="2000" dirty="0">
                <a:latin typeface="Raleway" pitchFamily="2" charset="-18"/>
              </a:rPr>
              <a:t>§ 4 odst. 4 písm. b) – Nově doplněna „jednotlivá zkouška, která odpovídá svým obsahem a formou zkoušce společné části maturitní zkoušky z ČJ a L podle školského zákona“ (zůstává maturitní zkouška z ČJ a L).</a:t>
            </a:r>
          </a:p>
          <a:p>
            <a:pPr marL="630900" algn="just">
              <a:spcBef>
                <a:spcPts val="600"/>
              </a:spcBef>
              <a:buFont typeface="Wingdings" panose="05000000000000000000" pitchFamily="2" charset="2"/>
              <a:buChar char="Ø"/>
            </a:pPr>
            <a:r>
              <a:rPr lang="cs-CZ" sz="2000" dirty="0">
                <a:latin typeface="Raleway" pitchFamily="2" charset="-18"/>
              </a:rPr>
              <a:t>§ 4 odst. 4 písm. d) – Nově doplněno: „FO, která vyučuje předmět v cizím jazyce za podmínek stanovených školským zákonem“;</a:t>
            </a:r>
          </a:p>
          <a:p>
            <a:pPr marL="630900" algn="just">
              <a:spcBef>
                <a:spcPts val="600"/>
              </a:spcBef>
              <a:buFont typeface="Wingdings" panose="05000000000000000000" pitchFamily="2" charset="2"/>
              <a:buChar char="Ø"/>
            </a:pPr>
            <a:r>
              <a:rPr lang="cs-CZ" sz="2000" dirty="0">
                <a:latin typeface="Raleway" pitchFamily="2" charset="-18"/>
              </a:rPr>
              <a:t>Ostatní důvody zůstávají beze změn (tj. působení ve škole s jiným vyučovacím jazykem, vyučování cizího jazyka nebo konverzace v cizím jazyce).</a:t>
            </a:r>
          </a:p>
          <a:p>
            <a:pPr marL="1030950" lvl="1" algn="just">
              <a:spcBef>
                <a:spcPts val="600"/>
              </a:spcBef>
              <a:buFont typeface="Wingdings" panose="05000000000000000000" pitchFamily="2" charset="2"/>
              <a:buChar char="Ø"/>
            </a:pPr>
            <a:endParaRPr lang="cs-CZ" sz="1600" dirty="0">
              <a:latin typeface="Raleway" pitchFamily="2" charset="-18"/>
            </a:endParaRPr>
          </a:p>
          <a:p>
            <a:pPr marL="288000" indent="0" algn="just">
              <a:spcBef>
                <a:spcPts val="600"/>
              </a:spcBef>
              <a:buNone/>
            </a:pPr>
            <a:endParaRPr lang="cs-CZ" sz="2000" dirty="0">
              <a:latin typeface="Raleway" pitchFamily="2" charset="-18"/>
            </a:endParaRPr>
          </a:p>
          <a:p>
            <a:pPr marL="0" indent="0" algn="just">
              <a:buNone/>
            </a:pPr>
            <a:endParaRPr lang="cs-CZ" sz="2000" dirty="0">
              <a:latin typeface="Raleway" pitchFamily="2" charset="-18"/>
            </a:endParaRPr>
          </a:p>
          <a:p>
            <a:pPr algn="just">
              <a:buFont typeface="Wingdings" panose="05000000000000000000" pitchFamily="2" charset="2"/>
              <a:buChar char="§"/>
            </a:pPr>
            <a:endParaRPr lang="cs-CZ" sz="2000" dirty="0">
              <a:latin typeface="Raleway" pitchFamily="2" charset="-18"/>
            </a:endParaRPr>
          </a:p>
          <a:p>
            <a:pPr marL="0" indent="0">
              <a:buNone/>
            </a:pPr>
            <a:endParaRPr lang="cs-CZ" sz="2000" dirty="0"/>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1441787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sz="2400" b="1" dirty="0">
                <a:solidFill>
                  <a:srgbClr val="312783"/>
                </a:solidFill>
                <a:latin typeface="Raleway"/>
              </a:rPr>
              <a:t> Zákon č. 262/2006 Sb., zákoník práce</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dirty="0">
                <a:latin typeface="Raleway" pitchFamily="2" charset="-18"/>
              </a:rPr>
              <a:t>Základní změny v doručování pracovněprávních dokumentů</a:t>
            </a:r>
          </a:p>
          <a:p>
            <a:pPr lvl="1" algn="just">
              <a:buFont typeface="Wingdings" panose="05000000000000000000" pitchFamily="2" charset="2"/>
              <a:buChar char="Ø"/>
            </a:pPr>
            <a:r>
              <a:rPr lang="cs-CZ" sz="1900" dirty="0">
                <a:latin typeface="Raleway"/>
              </a:rPr>
              <a:t>Ostatní dokumenty mohou být doručovány jakýmkoliv způsobem, při kterém se písemnost dostane do dispozice druhé strany.</a:t>
            </a:r>
          </a:p>
          <a:p>
            <a:pPr lvl="1" algn="just">
              <a:buFont typeface="Wingdings" panose="05000000000000000000" pitchFamily="2" charset="2"/>
              <a:buChar char="Ø"/>
            </a:pPr>
            <a:r>
              <a:rPr lang="cs-CZ" sz="1900" dirty="0">
                <a:latin typeface="Raleway"/>
              </a:rPr>
              <a:t>Písemnost doručuje zaměstnavatel zaměstnanci do vlastních rukou</a:t>
            </a:r>
          </a:p>
          <a:p>
            <a:pPr lvl="2" algn="just">
              <a:buFont typeface="Wingdings" panose="05000000000000000000" pitchFamily="2" charset="2"/>
              <a:buChar char="Ø"/>
            </a:pPr>
            <a:r>
              <a:rPr lang="cs-CZ" sz="1900" dirty="0">
                <a:latin typeface="Raleway"/>
              </a:rPr>
              <a:t>jejím předáním na pracovišti zaměstnavatele,</a:t>
            </a:r>
          </a:p>
          <a:p>
            <a:pPr lvl="2" algn="just">
              <a:buFont typeface="Wingdings" panose="05000000000000000000" pitchFamily="2" charset="2"/>
              <a:buChar char="Ø"/>
            </a:pPr>
            <a:r>
              <a:rPr lang="cs-CZ" sz="1900" dirty="0">
                <a:latin typeface="Raleway"/>
              </a:rPr>
              <a:t>jejím předáním, kdekoliv bude zaměstnanec zastižen,</a:t>
            </a:r>
          </a:p>
          <a:p>
            <a:pPr lvl="2" algn="just">
              <a:buFont typeface="Wingdings" panose="05000000000000000000" pitchFamily="2" charset="2"/>
              <a:buChar char="Ø"/>
            </a:pPr>
            <a:r>
              <a:rPr lang="cs-CZ" sz="1900" dirty="0">
                <a:latin typeface="Raleway"/>
              </a:rPr>
              <a:t>prostřednictvím datové schránky,</a:t>
            </a:r>
          </a:p>
          <a:p>
            <a:pPr lvl="2" algn="just">
              <a:buFont typeface="Wingdings" panose="05000000000000000000" pitchFamily="2" charset="2"/>
              <a:buChar char="Ø"/>
            </a:pPr>
            <a:r>
              <a:rPr lang="cs-CZ" sz="1900" dirty="0">
                <a:latin typeface="Raleway"/>
              </a:rPr>
              <a:t>prostřednictvím sítě nebo služby elektronických komunikací, nebo</a:t>
            </a:r>
          </a:p>
          <a:p>
            <a:pPr lvl="2" algn="just">
              <a:buFont typeface="Wingdings" panose="05000000000000000000" pitchFamily="2" charset="2"/>
              <a:buChar char="Ø"/>
            </a:pPr>
            <a:r>
              <a:rPr lang="cs-CZ" sz="1900" dirty="0">
                <a:latin typeface="Raleway"/>
              </a:rPr>
              <a:t>prostřednictvím provozovatele poštovní služby.</a:t>
            </a:r>
          </a:p>
          <a:p>
            <a:pPr lvl="1" algn="just">
              <a:buFont typeface="Wingdings" panose="05000000000000000000" pitchFamily="2" charset="2"/>
              <a:buChar char="Ø"/>
            </a:pPr>
            <a:r>
              <a:rPr lang="cs-CZ" sz="1900" dirty="0">
                <a:latin typeface="Raleway"/>
              </a:rPr>
              <a:t>Prostřednictvím provozovatele poštovních služeb může zaměstnavatel doručit písemnost zaměstnanci pouze v případě, není-li možné doručení na pracovišti zaměstnavatele.</a:t>
            </a:r>
          </a:p>
          <a:p>
            <a:pPr lvl="1" algn="just">
              <a:buFont typeface="Wingdings" panose="05000000000000000000" pitchFamily="2" charset="2"/>
              <a:buChar char="Ø"/>
            </a:pPr>
            <a:r>
              <a:rPr lang="cs-CZ" sz="1900" dirty="0">
                <a:latin typeface="Raleway"/>
              </a:rPr>
              <a:t>Mezi způsoby doručování je možno libovolně volit.</a:t>
            </a:r>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36051954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sz="2400" b="1" dirty="0">
                <a:solidFill>
                  <a:srgbClr val="312783"/>
                </a:solidFill>
                <a:latin typeface="Raleway"/>
              </a:rPr>
              <a:t> Zákon č. 262/2006 Sb., zákoník práce</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dirty="0">
                <a:latin typeface="Raleway" pitchFamily="2" charset="-18"/>
              </a:rPr>
              <a:t>Základní změny v doručování pracovněprávních dokumentů</a:t>
            </a:r>
          </a:p>
          <a:p>
            <a:pPr lvl="1" algn="just">
              <a:buFont typeface="Wingdings" panose="05000000000000000000" pitchFamily="2" charset="2"/>
              <a:buChar char="Ø"/>
            </a:pPr>
            <a:r>
              <a:rPr lang="cs-CZ" sz="1900" dirty="0">
                <a:latin typeface="Raleway"/>
              </a:rPr>
              <a:t>Novela dále upravuje pravidla elektronického uzavírání dvoustranných právních jednání (smluv) v pracovněprávních vztazích.</a:t>
            </a:r>
          </a:p>
          <a:p>
            <a:pPr lvl="1" algn="just">
              <a:buFont typeface="Wingdings" panose="05000000000000000000" pitchFamily="2" charset="2"/>
              <a:buChar char="Ø"/>
            </a:pPr>
            <a:r>
              <a:rPr lang="cs-CZ" sz="1900" dirty="0">
                <a:latin typeface="Raleway"/>
              </a:rPr>
              <a:t>Pokud jsou tyto dokumenty uzavřeny prostřednictvím sítě nebo služby elektronických informací, má zaměstnavatel povinnost zaslat jejich vyhotovení na elektronickou adresu zaměstnance, která není v dispozici zaměstnavatele a kterou zaměstnanec pro tyto účely zaměstnavateli písemně sdělil, přičemž zaměstnanec má možnost od těchto dokumentů odstoupit nejpozději do 7 dnů ode dne jejich doručení (§ 21).</a:t>
            </a:r>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14689226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Obdélník 1"/>
          <p:cNvSpPr>
            <a:spLocks noChangeArrowheads="1"/>
          </p:cNvSpPr>
          <p:nvPr/>
        </p:nvSpPr>
        <p:spPr bwMode="auto">
          <a:xfrm>
            <a:off x="684213" y="2924175"/>
            <a:ext cx="74168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dirty="0">
              <a:ea typeface="Times New Roman" panose="02020603050405020304" pitchFamily="18" charset="0"/>
            </a:endParaRPr>
          </a:p>
          <a:p>
            <a:pPr algn="ctr" eaLnBrk="1" hangingPunct="1">
              <a:spcBef>
                <a:spcPct val="0"/>
              </a:spcBef>
              <a:buFontTx/>
              <a:buNone/>
            </a:pPr>
            <a:endParaRPr lang="cs-CZ" altLang="cs-CZ" sz="900" b="1" dirty="0">
              <a:ea typeface="Times New Roman" panose="02020603050405020304" pitchFamily="18" charset="0"/>
            </a:endParaRPr>
          </a:p>
        </p:txBody>
      </p:sp>
      <p:sp>
        <p:nvSpPr>
          <p:cNvPr id="4100" name="Obdélník 2"/>
          <p:cNvSpPr>
            <a:spLocks noChangeArrowheads="1"/>
          </p:cNvSpPr>
          <p:nvPr/>
        </p:nvSpPr>
        <p:spPr bwMode="auto">
          <a:xfrm>
            <a:off x="502053" y="5013324"/>
            <a:ext cx="8388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600" b="1" dirty="0"/>
              <a:t> </a:t>
            </a:r>
            <a:endParaRPr lang="cs-CZ" altLang="cs-CZ" sz="1600" dirty="0"/>
          </a:p>
          <a:p>
            <a:pPr eaLnBrk="1" hangingPunct="1">
              <a:spcBef>
                <a:spcPct val="0"/>
              </a:spcBef>
              <a:buFontTx/>
              <a:buNone/>
            </a:pPr>
            <a:r>
              <a:rPr lang="cs-CZ" altLang="cs-CZ" sz="1600" b="1" dirty="0"/>
              <a:t> </a:t>
            </a:r>
            <a:endParaRPr lang="cs-CZ" altLang="cs-CZ" sz="1600" dirty="0"/>
          </a:p>
        </p:txBody>
      </p:sp>
      <p:sp useBgFill="1">
        <p:nvSpPr>
          <p:cNvPr id="2" name="TextovéPole 1"/>
          <p:cNvSpPr txBox="1"/>
          <p:nvPr/>
        </p:nvSpPr>
        <p:spPr>
          <a:xfrm>
            <a:off x="1403649" y="2457926"/>
            <a:ext cx="5914290" cy="769441"/>
          </a:xfrm>
          <a:prstGeom prst="rect">
            <a:avLst/>
          </a:prstGeom>
        </p:spPr>
        <p:txBody>
          <a:bodyPr wrap="square" rtlCol="0">
            <a:spAutoFit/>
          </a:bodyPr>
          <a:lstStyle/>
          <a:p>
            <a:pPr algn="ctr"/>
            <a:endParaRPr lang="cs-CZ" sz="4400" b="1" dirty="0">
              <a:solidFill>
                <a:srgbClr val="312783"/>
              </a:solidFill>
              <a:latin typeface="Raleway" pitchFamily="2" charset="-18"/>
            </a:endParaRPr>
          </a:p>
        </p:txBody>
      </p:sp>
      <p:pic>
        <p:nvPicPr>
          <p:cNvPr id="3" name="Obrázek 2">
            <a:extLst>
              <a:ext uri="{FF2B5EF4-FFF2-40B4-BE49-F238E27FC236}">
                <a16:creationId xmlns:a16="http://schemas.microsoft.com/office/drawing/2014/main" id="{736D7D5C-3293-4D21-B4B1-17E27BF9717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6561017" y="394531"/>
            <a:ext cx="2340254" cy="1800200"/>
          </a:xfrm>
          <a:prstGeom prst="rect">
            <a:avLst/>
          </a:prstGeom>
        </p:spPr>
      </p:pic>
      <p:sp>
        <p:nvSpPr>
          <p:cNvPr id="7" name="TextovéPole 6">
            <a:extLst>
              <a:ext uri="{FF2B5EF4-FFF2-40B4-BE49-F238E27FC236}">
                <a16:creationId xmlns:a16="http://schemas.microsoft.com/office/drawing/2014/main" id="{B1AC69ED-BFC0-4AC2-88E9-D5CED835DC26}"/>
              </a:ext>
            </a:extLst>
          </p:cNvPr>
          <p:cNvSpPr txBox="1"/>
          <p:nvPr/>
        </p:nvSpPr>
        <p:spPr>
          <a:xfrm>
            <a:off x="1556049" y="2610326"/>
            <a:ext cx="5914290" cy="769441"/>
          </a:xfrm>
          <a:prstGeom prst="rect">
            <a:avLst/>
          </a:prstGeom>
          <a:noFill/>
        </p:spPr>
        <p:txBody>
          <a:bodyPr wrap="square" rtlCol="0">
            <a:spAutoFit/>
          </a:bodyPr>
          <a:lstStyle/>
          <a:p>
            <a:pPr algn="ctr"/>
            <a:endParaRPr lang="cs-CZ" sz="4400" b="1" dirty="0">
              <a:solidFill>
                <a:srgbClr val="312783"/>
              </a:solidFill>
              <a:latin typeface="Raleway" pitchFamily="2" charset="-18"/>
            </a:endParaRPr>
          </a:p>
        </p:txBody>
      </p:sp>
      <p:pic>
        <p:nvPicPr>
          <p:cNvPr id="8" name="Obrázek 7">
            <a:extLst>
              <a:ext uri="{FF2B5EF4-FFF2-40B4-BE49-F238E27FC236}">
                <a16:creationId xmlns:a16="http://schemas.microsoft.com/office/drawing/2014/main" id="{AAB1CF0C-5156-4414-A3C4-DC0B85D402F7}"/>
              </a:ext>
            </a:extLst>
          </p:cNvPr>
          <p:cNvPicPr>
            <a:picLocks noChangeAspect="1"/>
          </p:cNvPicPr>
          <p:nvPr/>
        </p:nvPicPr>
        <p:blipFill>
          <a:blip r:embed="rId4">
            <a:duotone>
              <a:schemeClr val="accent1">
                <a:shade val="45000"/>
                <a:satMod val="135000"/>
              </a:schemeClr>
              <a:prstClr val="white"/>
            </a:duotone>
          </a:blip>
          <a:stretch>
            <a:fillRect/>
          </a:stretch>
        </p:blipFill>
        <p:spPr>
          <a:xfrm>
            <a:off x="3635910" y="423183"/>
            <a:ext cx="2340254" cy="1800200"/>
          </a:xfrm>
          <a:prstGeom prst="rect">
            <a:avLst/>
          </a:prstGeom>
        </p:spPr>
      </p:pic>
      <p:pic>
        <p:nvPicPr>
          <p:cNvPr id="9" name="Obrázek 8">
            <a:extLst>
              <a:ext uri="{FF2B5EF4-FFF2-40B4-BE49-F238E27FC236}">
                <a16:creationId xmlns:a16="http://schemas.microsoft.com/office/drawing/2014/main" id="{8555B01D-33B4-4557-AFDB-0EB3FA559CE2}"/>
              </a:ext>
            </a:extLst>
          </p:cNvPr>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885032" y="4676209"/>
            <a:ext cx="2340254" cy="1800200"/>
          </a:xfrm>
          <a:prstGeom prst="rect">
            <a:avLst/>
          </a:prstGeom>
        </p:spPr>
      </p:pic>
      <p:pic>
        <p:nvPicPr>
          <p:cNvPr id="11" name="Obrázek 10">
            <a:extLst>
              <a:ext uri="{FF2B5EF4-FFF2-40B4-BE49-F238E27FC236}">
                <a16:creationId xmlns:a16="http://schemas.microsoft.com/office/drawing/2014/main" id="{DC15C2ED-FD6A-4174-8033-1675F750A581}"/>
              </a:ext>
            </a:extLst>
          </p:cNvPr>
          <p:cNvPicPr>
            <a:picLocks noChangeAspect="1"/>
          </p:cNvPicPr>
          <p:nvPr/>
        </p:nvPicPr>
        <p:blipFill>
          <a:blip r:embed="rId6">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6561017" y="4697999"/>
            <a:ext cx="2340254" cy="1800200"/>
          </a:xfrm>
          <a:prstGeom prst="rect">
            <a:avLst/>
          </a:prstGeom>
        </p:spPr>
      </p:pic>
      <p:pic>
        <p:nvPicPr>
          <p:cNvPr id="12" name="Obrázek 11">
            <a:extLst>
              <a:ext uri="{FF2B5EF4-FFF2-40B4-BE49-F238E27FC236}">
                <a16:creationId xmlns:a16="http://schemas.microsoft.com/office/drawing/2014/main" id="{6D3C945D-D4C3-42A3-989E-42E41B8E9E70}"/>
              </a:ext>
            </a:extLst>
          </p:cNvPr>
          <p:cNvPicPr>
            <a:picLocks noChangeAspect="1"/>
          </p:cNvPicPr>
          <p:nvPr/>
        </p:nvPicPr>
        <p:blipFill>
          <a:blip r:embed="rId4">
            <a:duotone>
              <a:prstClr val="black"/>
              <a:schemeClr val="accent2">
                <a:tint val="45000"/>
                <a:satMod val="400000"/>
              </a:schemeClr>
            </a:duotone>
          </a:blip>
          <a:stretch>
            <a:fillRect/>
          </a:stretch>
        </p:blipFill>
        <p:spPr>
          <a:xfrm>
            <a:off x="827584" y="364086"/>
            <a:ext cx="2340254" cy="1800200"/>
          </a:xfrm>
          <a:prstGeom prst="rect">
            <a:avLst/>
          </a:prstGeom>
          <a:solidFill>
            <a:schemeClr val="accent2"/>
          </a:solidFill>
        </p:spPr>
      </p:pic>
      <p:pic>
        <p:nvPicPr>
          <p:cNvPr id="13" name="Obrázek 12">
            <a:extLst>
              <a:ext uri="{FF2B5EF4-FFF2-40B4-BE49-F238E27FC236}">
                <a16:creationId xmlns:a16="http://schemas.microsoft.com/office/drawing/2014/main" id="{AE9B9A7E-A726-40A9-A558-9E0E3F7D1644}"/>
              </a:ext>
            </a:extLst>
          </p:cNvPr>
          <p:cNvPicPr>
            <a:picLocks noChangeAspect="1"/>
          </p:cNvPicPr>
          <p:nvPr/>
        </p:nvPicPr>
        <p:blipFill>
          <a:blip r:embed="rId4">
            <a:duotone>
              <a:prstClr val="black"/>
              <a:srgbClr val="D9C3A5">
                <a:tint val="50000"/>
                <a:satMod val="180000"/>
              </a:srgbClr>
            </a:duotone>
          </a:blip>
          <a:stretch>
            <a:fillRect/>
          </a:stretch>
        </p:blipFill>
        <p:spPr>
          <a:xfrm>
            <a:off x="3674638" y="4676209"/>
            <a:ext cx="2340254" cy="1800200"/>
          </a:xfrm>
          <a:prstGeom prst="rect">
            <a:avLst/>
          </a:prstGeom>
        </p:spPr>
      </p:pic>
      <p:pic>
        <p:nvPicPr>
          <p:cNvPr id="14" name="Obrázek 13">
            <a:extLst>
              <a:ext uri="{FF2B5EF4-FFF2-40B4-BE49-F238E27FC236}">
                <a16:creationId xmlns:a16="http://schemas.microsoft.com/office/drawing/2014/main" id="{02AD935B-B8DD-4400-A755-7ABAC8C17790}"/>
              </a:ext>
            </a:extLst>
          </p:cNvPr>
          <p:cNvPicPr>
            <a:picLocks noChangeAspect="1"/>
          </p:cNvPicPr>
          <p:nvPr/>
        </p:nvPicPr>
        <p:blipFill>
          <a:blip r:embed="rId7">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3666829" y="2416056"/>
            <a:ext cx="2340254" cy="1800200"/>
          </a:xfrm>
          <a:prstGeom prst="rect">
            <a:avLst/>
          </a:prstGeom>
        </p:spPr>
      </p:pic>
      <p:pic>
        <p:nvPicPr>
          <p:cNvPr id="15" name="Obrázek 14">
            <a:extLst>
              <a:ext uri="{FF2B5EF4-FFF2-40B4-BE49-F238E27FC236}">
                <a16:creationId xmlns:a16="http://schemas.microsoft.com/office/drawing/2014/main" id="{DBC99F84-22A0-4CA5-8D39-BA80C81C6347}"/>
              </a:ext>
            </a:extLst>
          </p:cNvPr>
          <p:cNvPicPr>
            <a:picLocks noChangeAspect="1"/>
          </p:cNvPicPr>
          <p:nvPr/>
        </p:nvPicPr>
        <p:blipFill>
          <a:blip r:embed="rId4"/>
          <a:stretch>
            <a:fillRect/>
          </a:stretch>
        </p:blipFill>
        <p:spPr>
          <a:xfrm>
            <a:off x="749929" y="2416056"/>
            <a:ext cx="2340254" cy="1800200"/>
          </a:xfrm>
          <a:prstGeom prst="rect">
            <a:avLst/>
          </a:prstGeom>
        </p:spPr>
      </p:pic>
      <p:pic>
        <p:nvPicPr>
          <p:cNvPr id="16" name="Obrázek 15">
            <a:extLst>
              <a:ext uri="{FF2B5EF4-FFF2-40B4-BE49-F238E27FC236}">
                <a16:creationId xmlns:a16="http://schemas.microsoft.com/office/drawing/2014/main" id="{BFDED319-72FC-459C-99C3-BEDB27DB9B36}"/>
              </a:ext>
            </a:extLst>
          </p:cNvPr>
          <p:cNvPicPr>
            <a:picLocks noChangeAspect="1"/>
          </p:cNvPicPr>
          <p:nvPr/>
        </p:nvPicPr>
        <p:blipFill>
          <a:blip r:embed="rId4">
            <a:duotone>
              <a:prstClr val="black"/>
              <a:schemeClr val="accent5">
                <a:tint val="45000"/>
                <a:satMod val="400000"/>
              </a:schemeClr>
            </a:duotone>
          </a:blip>
          <a:stretch>
            <a:fillRect/>
          </a:stretch>
        </p:blipFill>
        <p:spPr>
          <a:xfrm>
            <a:off x="6583730" y="2452777"/>
            <a:ext cx="2340254" cy="1800200"/>
          </a:xfrm>
          <a:prstGeom prst="rect">
            <a:avLst/>
          </a:prstGeom>
        </p:spPr>
      </p:pic>
    </p:spTree>
    <p:extLst>
      <p:ext uri="{BB962C8B-B14F-4D97-AF65-F5344CB8AC3E}">
        <p14:creationId xmlns:p14="http://schemas.microsoft.com/office/powerpoint/2010/main" val="1757073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dirty="0"/>
              <a:t> </a:t>
            </a:r>
            <a:r>
              <a:rPr lang="cs-CZ" sz="2400" b="1" dirty="0">
                <a:solidFill>
                  <a:srgbClr val="312783"/>
                </a:solidFill>
                <a:latin typeface="Raleway"/>
              </a:rPr>
              <a:t>Zákon č. 563/2004 Sb., o PP….</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dirty="0">
                <a:latin typeface="Raleway" pitchFamily="2" charset="-18"/>
              </a:rPr>
              <a:t>§ 5 – Změna u předpokladů pro ředitele školy</a:t>
            </a:r>
            <a:endParaRPr lang="cs-CZ" sz="2000" dirty="0">
              <a:latin typeface="Raleway" pitchFamily="2" charset="-18"/>
            </a:endParaRPr>
          </a:p>
          <a:p>
            <a:pPr marL="630900" algn="just">
              <a:spcBef>
                <a:spcPts val="600"/>
              </a:spcBef>
              <a:buFont typeface="Wingdings" panose="05000000000000000000" pitchFamily="2" charset="2"/>
              <a:buChar char="Ø"/>
            </a:pPr>
            <a:r>
              <a:rPr lang="cs-CZ" sz="2000" dirty="0">
                <a:latin typeface="Raleway" pitchFamily="2" charset="-18"/>
              </a:rPr>
              <a:t>Získání znalostí v oblasti řízení školství absolvováním studia pro ředitele škol do 3 let ode dne, kdy ŘŠ začal vykonávat svou činnost (původně 2 roky). </a:t>
            </a:r>
          </a:p>
          <a:p>
            <a:pPr marL="630900" algn="just">
              <a:spcBef>
                <a:spcPts val="600"/>
              </a:spcBef>
              <a:buFont typeface="Wingdings" panose="05000000000000000000" pitchFamily="2" charset="2"/>
              <a:buChar char="Ø"/>
            </a:pPr>
            <a:r>
              <a:rPr lang="cs-CZ" sz="2000" dirty="0">
                <a:latin typeface="Raleway" pitchFamily="2" charset="-18"/>
              </a:rPr>
              <a:t>Povinnost absolvovat výše uvedené se nevztahuje na ŘŠ, který znalosti v oblasti řízení školství získal VŠ vzděláním v Mgr. programu zaměřeném na organizaci a řízení školství, nebo vzděláváním v programu CŽV uskutečňovaném VŠ, zaměřeném na organizaci a řízení školství a akreditovaném pro DVPP. </a:t>
            </a:r>
            <a:endParaRPr lang="cs-CZ" sz="1600" dirty="0">
              <a:latin typeface="Raleway" pitchFamily="2" charset="-18"/>
            </a:endParaRPr>
          </a:p>
          <a:p>
            <a:pPr marL="288000" indent="0" algn="just">
              <a:spcBef>
                <a:spcPts val="600"/>
              </a:spcBef>
              <a:buNone/>
            </a:pPr>
            <a:endParaRPr lang="cs-CZ" sz="2000" dirty="0">
              <a:latin typeface="Raleway" pitchFamily="2" charset="-18"/>
            </a:endParaRPr>
          </a:p>
          <a:p>
            <a:pPr marL="0" indent="0" algn="just">
              <a:buNone/>
            </a:pPr>
            <a:endParaRPr lang="cs-CZ" sz="2000" dirty="0">
              <a:latin typeface="Raleway" pitchFamily="2" charset="-18"/>
            </a:endParaRPr>
          </a:p>
          <a:p>
            <a:pPr algn="just">
              <a:buFont typeface="Wingdings" panose="05000000000000000000" pitchFamily="2" charset="2"/>
              <a:buChar char="§"/>
            </a:pPr>
            <a:endParaRPr lang="cs-CZ" sz="2000" dirty="0">
              <a:latin typeface="Raleway" pitchFamily="2" charset="-18"/>
            </a:endParaRPr>
          </a:p>
          <a:p>
            <a:pPr marL="0" indent="0">
              <a:buNone/>
            </a:pPr>
            <a:endParaRPr lang="cs-CZ" sz="2000" dirty="0"/>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27367631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dirty="0"/>
              <a:t> </a:t>
            </a:r>
            <a:r>
              <a:rPr lang="cs-CZ" sz="2400" b="1" dirty="0">
                <a:solidFill>
                  <a:srgbClr val="312783"/>
                </a:solidFill>
                <a:latin typeface="Raleway"/>
              </a:rPr>
              <a:t>Zákon č. 563/2004 Sb., o PP….</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dirty="0">
                <a:latin typeface="Raleway" pitchFamily="2" charset="-18"/>
              </a:rPr>
              <a:t>§ 10 odst. 1 – Získání odborné kvalifikace - učitel uměleckých odborných předmětů v ZUŠ, SŠ, konzervatoři </a:t>
            </a:r>
          </a:p>
          <a:p>
            <a:pPr marL="630900" algn="just">
              <a:spcBef>
                <a:spcPts val="600"/>
              </a:spcBef>
              <a:buFont typeface="Wingdings" panose="05000000000000000000" pitchFamily="2" charset="2"/>
              <a:buChar char="Ø"/>
            </a:pPr>
            <a:r>
              <a:rPr lang="cs-CZ" sz="2000" dirty="0">
                <a:latin typeface="Raleway" pitchFamily="2" charset="-18"/>
              </a:rPr>
              <a:t>VŠ v akreditovaném studijním programu, který odpovídá charakteru vyučovaného uměleckého předmětu, a</a:t>
            </a:r>
          </a:p>
          <a:p>
            <a:pPr marL="288000" indent="0" algn="just">
              <a:spcBef>
                <a:spcPts val="600"/>
              </a:spcBef>
              <a:buNone/>
            </a:pPr>
            <a:r>
              <a:rPr lang="cs-CZ" sz="2000" dirty="0">
                <a:latin typeface="Raleway" pitchFamily="2" charset="-18"/>
              </a:rPr>
              <a:t>	1. Bc. - v oblasti pedagogických věd, nebo</a:t>
            </a:r>
          </a:p>
          <a:p>
            <a:pPr marL="288000" indent="0" algn="just">
              <a:spcBef>
                <a:spcPts val="600"/>
              </a:spcBef>
              <a:buNone/>
            </a:pPr>
            <a:r>
              <a:rPr lang="cs-CZ" sz="2000" dirty="0">
                <a:latin typeface="Raleway" pitchFamily="2" charset="-18"/>
              </a:rPr>
              <a:t>	2. studium pedagogiky podle § 22 odst. 1 písm. a) nebo b); </a:t>
            </a:r>
          </a:p>
          <a:p>
            <a:pPr marL="630900" algn="just">
              <a:spcBef>
                <a:spcPts val="600"/>
              </a:spcBef>
              <a:buFont typeface="Wingdings" panose="05000000000000000000" pitchFamily="2" charset="2"/>
              <a:buChar char="Ø"/>
            </a:pPr>
            <a:r>
              <a:rPr lang="cs-CZ" sz="2000" dirty="0">
                <a:latin typeface="Raleway" pitchFamily="2" charset="-18"/>
              </a:rPr>
              <a:t>Mgr. v oblasti pedagogických věd zaměřené na přípravu učitelů ZUŠ jen pro výuku v ZUŠ;</a:t>
            </a:r>
          </a:p>
          <a:p>
            <a:pPr marL="630900" algn="just">
              <a:spcBef>
                <a:spcPts val="600"/>
              </a:spcBef>
              <a:buFont typeface="Wingdings" panose="05000000000000000000" pitchFamily="2" charset="2"/>
              <a:buChar char="Ø"/>
            </a:pPr>
            <a:r>
              <a:rPr lang="cs-CZ" sz="2000" dirty="0">
                <a:latin typeface="Raleway" pitchFamily="2" charset="-18"/>
              </a:rPr>
              <a:t>Mgr. v oblasti pedagogických věd zaměřené na přípravu učitelů všeobecně-vzdělávacích předmětů pro hru na hudební nástroj nebo pro sólový zpěv jen pro výuku těchto předmětů v ZUŠ;</a:t>
            </a:r>
          </a:p>
          <a:p>
            <a:pPr marL="0" indent="0">
              <a:buNone/>
            </a:pPr>
            <a:endParaRPr lang="cs-CZ" sz="2000" dirty="0"/>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33342869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dirty="0"/>
              <a:t> </a:t>
            </a:r>
            <a:r>
              <a:rPr lang="cs-CZ" sz="2400" b="1" dirty="0">
                <a:solidFill>
                  <a:srgbClr val="312783"/>
                </a:solidFill>
                <a:latin typeface="Raleway"/>
              </a:rPr>
              <a:t>Zákon č. 563/2004 Sb., o PP….</a:t>
            </a:r>
          </a:p>
        </p:txBody>
      </p:sp>
      <p:sp>
        <p:nvSpPr>
          <p:cNvPr id="3" name="Zástupný symbol pro obsah 2"/>
          <p:cNvSpPr>
            <a:spLocks noGrp="1"/>
          </p:cNvSpPr>
          <p:nvPr>
            <p:ph idx="1"/>
          </p:nvPr>
        </p:nvSpPr>
        <p:spPr>
          <a:xfrm>
            <a:off x="457200" y="1556792"/>
            <a:ext cx="8229600" cy="4569371"/>
          </a:xfrm>
        </p:spPr>
        <p:txBody>
          <a:bodyPr/>
          <a:lstStyle/>
          <a:p>
            <a:pPr marL="630900" algn="just">
              <a:spcBef>
                <a:spcPts val="600"/>
              </a:spcBef>
              <a:buFont typeface="Wingdings" panose="05000000000000000000" pitchFamily="2" charset="2"/>
              <a:buChar char="Ø"/>
            </a:pPr>
            <a:r>
              <a:rPr lang="cs-CZ" sz="2000" dirty="0">
                <a:latin typeface="Raleway" pitchFamily="2" charset="-18"/>
              </a:rPr>
              <a:t>Mgr. v oblasti pedagogických věd zaměřené na přípravu učitelů všeobecně-vzdělávacích předmětů pro výtvarnou výchovu jen pro výuku výtvarného oboru v  ZUŠ;</a:t>
            </a:r>
          </a:p>
          <a:p>
            <a:pPr marL="630900" algn="just">
              <a:spcBef>
                <a:spcPts val="600"/>
              </a:spcBef>
              <a:buFont typeface="Wingdings" panose="05000000000000000000" pitchFamily="2" charset="2"/>
              <a:buChar char="Ø"/>
            </a:pPr>
            <a:r>
              <a:rPr lang="cs-CZ" sz="2000" dirty="0">
                <a:latin typeface="Raleway" pitchFamily="2" charset="-18"/>
              </a:rPr>
              <a:t>Mgr. v oblasti umění s umělecko-pedagogickým zaměřením;</a:t>
            </a:r>
          </a:p>
          <a:p>
            <a:pPr marL="630900" algn="just">
              <a:spcBef>
                <a:spcPts val="600"/>
              </a:spcBef>
              <a:buFont typeface="Wingdings" panose="05000000000000000000" pitchFamily="2" charset="2"/>
              <a:buChar char="Ø"/>
            </a:pPr>
            <a:r>
              <a:rPr lang="cs-CZ" sz="2000" dirty="0">
                <a:latin typeface="Raleway" pitchFamily="2" charset="-18"/>
              </a:rPr>
              <a:t>Vyšší odborné vzdělání – vzdělávací program konzervatoře (6, 8 let), který odpovídá charakteru vyučovaného uměleckého předmětu;</a:t>
            </a:r>
          </a:p>
          <a:p>
            <a:pPr marL="630900" algn="just">
              <a:spcBef>
                <a:spcPts val="600"/>
              </a:spcBef>
              <a:buFont typeface="Wingdings" panose="05000000000000000000" pitchFamily="2" charset="2"/>
              <a:buChar char="Ø"/>
            </a:pPr>
            <a:r>
              <a:rPr lang="cs-CZ" sz="2000" dirty="0">
                <a:latin typeface="Raleway" pitchFamily="2" charset="-18"/>
              </a:rPr>
              <a:t>Vyšší odborné vzdělání – VOŠ  v oboru vzdělání, který odpovídá charakteru vyučovaného uměleckého předmětu, a</a:t>
            </a:r>
          </a:p>
          <a:p>
            <a:pPr marL="288000" indent="0" algn="just">
              <a:spcBef>
                <a:spcPts val="600"/>
              </a:spcBef>
              <a:buNone/>
            </a:pPr>
            <a:r>
              <a:rPr lang="cs-CZ" sz="2000" dirty="0">
                <a:latin typeface="Raleway" pitchFamily="2" charset="-18"/>
              </a:rPr>
              <a:t>	1. Bc. v oblasti pedagogických věd, nebo</a:t>
            </a:r>
          </a:p>
          <a:p>
            <a:pPr marL="288000" indent="0" algn="just">
              <a:spcBef>
                <a:spcPts val="600"/>
              </a:spcBef>
              <a:buNone/>
            </a:pPr>
            <a:r>
              <a:rPr lang="cs-CZ" sz="2000" dirty="0">
                <a:latin typeface="Raleway" pitchFamily="2" charset="-18"/>
              </a:rPr>
              <a:t>	2. studium pedagogiky podle § 22 odst. 1 písm. a) nebo b);</a:t>
            </a:r>
          </a:p>
          <a:p>
            <a:pPr marL="0" indent="0">
              <a:buNone/>
            </a:pPr>
            <a:endParaRPr lang="cs-CZ" sz="2000" dirty="0"/>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35032438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dirty="0"/>
              <a:t> </a:t>
            </a:r>
            <a:r>
              <a:rPr lang="cs-CZ" sz="2400" b="1" dirty="0">
                <a:solidFill>
                  <a:srgbClr val="312783"/>
                </a:solidFill>
                <a:latin typeface="Raleway"/>
              </a:rPr>
              <a:t>Zákon č. 563/2004 Sb., o PP….</a:t>
            </a:r>
          </a:p>
        </p:txBody>
      </p:sp>
      <p:sp>
        <p:nvSpPr>
          <p:cNvPr id="3" name="Zástupný symbol pro obsah 2"/>
          <p:cNvSpPr>
            <a:spLocks noGrp="1"/>
          </p:cNvSpPr>
          <p:nvPr>
            <p:ph idx="1"/>
          </p:nvPr>
        </p:nvSpPr>
        <p:spPr>
          <a:xfrm>
            <a:off x="457200" y="1556792"/>
            <a:ext cx="8229600" cy="4569371"/>
          </a:xfrm>
        </p:spPr>
        <p:txBody>
          <a:bodyPr/>
          <a:lstStyle/>
          <a:p>
            <a:pPr marL="630900" algn="just">
              <a:spcBef>
                <a:spcPts val="600"/>
              </a:spcBef>
              <a:buFont typeface="Wingdings" panose="05000000000000000000" pitchFamily="2" charset="2"/>
              <a:buChar char="Ø"/>
            </a:pPr>
            <a:r>
              <a:rPr lang="cs-CZ" sz="2000" dirty="0">
                <a:latin typeface="Raleway" pitchFamily="2" charset="-18"/>
              </a:rPr>
              <a:t>Střední vzdělání s maturitní zkouškou získané ukončením odpovídající části vzdělávacího programu konzervatoře a</a:t>
            </a:r>
          </a:p>
          <a:p>
            <a:pPr marL="288000" indent="0" algn="just">
              <a:spcBef>
                <a:spcPts val="600"/>
              </a:spcBef>
              <a:buNone/>
            </a:pPr>
            <a:r>
              <a:rPr lang="cs-CZ" sz="2000" dirty="0"/>
              <a:t>	1. Bc. v oblasti pedagogických věd, nebo</a:t>
            </a:r>
          </a:p>
          <a:p>
            <a:pPr marL="288000" indent="0" algn="just">
              <a:spcBef>
                <a:spcPts val="600"/>
              </a:spcBef>
              <a:buNone/>
            </a:pPr>
            <a:r>
              <a:rPr lang="cs-CZ" sz="2000" dirty="0"/>
              <a:t>	2. studium pedagogiky podle § 22 odst. 1 písm. a) nebo b); </a:t>
            </a:r>
          </a:p>
          <a:p>
            <a:pPr marL="630900" algn="just">
              <a:spcBef>
                <a:spcPts val="600"/>
              </a:spcBef>
              <a:buFont typeface="Wingdings" panose="05000000000000000000" pitchFamily="2" charset="2"/>
              <a:buChar char="Ø"/>
            </a:pPr>
            <a:r>
              <a:rPr lang="cs-CZ" sz="2000" dirty="0"/>
              <a:t>Střední vzdělání s maturitní zkouškou získané ukončením vzdělávacího programu středního vzdělávání v oboru vzdělání, který odpovídá charakteru vyučovaného uměleckého předmětu, a</a:t>
            </a:r>
          </a:p>
          <a:p>
            <a:pPr marL="288000" indent="0" algn="just">
              <a:spcBef>
                <a:spcPts val="600"/>
              </a:spcBef>
              <a:buNone/>
            </a:pPr>
            <a:r>
              <a:rPr lang="cs-CZ" sz="2000" dirty="0"/>
              <a:t>	1. Bc. v oblasti pedagogických věd, nebo</a:t>
            </a:r>
          </a:p>
          <a:p>
            <a:pPr marL="288000" indent="0" algn="just">
              <a:spcBef>
                <a:spcPts val="600"/>
              </a:spcBef>
              <a:buNone/>
            </a:pPr>
            <a:r>
              <a:rPr lang="cs-CZ" sz="2000" dirty="0"/>
              <a:t>	2. studium pedagogiky podle § 22 odst. 1 písm. a) nebo b).</a:t>
            </a:r>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38482682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dirty="0"/>
              <a:t> </a:t>
            </a:r>
            <a:r>
              <a:rPr lang="cs-CZ" sz="2400" b="1" dirty="0">
                <a:solidFill>
                  <a:srgbClr val="312783"/>
                </a:solidFill>
                <a:latin typeface="Raleway"/>
              </a:rPr>
              <a:t>Zákon č. 563/2004 Sb., o PP….</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u="sng" dirty="0">
                <a:latin typeface="Raleway" pitchFamily="2" charset="-18"/>
              </a:rPr>
              <a:t>§ 22 Společná ustanovení k odborné kvalifikaci</a:t>
            </a:r>
          </a:p>
          <a:p>
            <a:pPr algn="just">
              <a:buFont typeface="Wingdings" panose="05000000000000000000" pitchFamily="2" charset="2"/>
              <a:buChar char="§"/>
            </a:pPr>
            <a:r>
              <a:rPr lang="cs-CZ" sz="2000" b="1" dirty="0">
                <a:latin typeface="Raleway" pitchFamily="2" charset="-18"/>
              </a:rPr>
              <a:t>§ 22 odst. 1 písm. b) – Studiem pedagogiky pro učitele uměleckých odborných předmětů v základní umělecké škole, střední škole a konzervatoři se rozumí:</a:t>
            </a:r>
          </a:p>
          <a:p>
            <a:pPr marL="630900" algn="just">
              <a:spcBef>
                <a:spcPts val="600"/>
              </a:spcBef>
              <a:buFont typeface="Wingdings" panose="05000000000000000000" pitchFamily="2" charset="2"/>
              <a:buChar char="Ø"/>
            </a:pPr>
            <a:r>
              <a:rPr lang="cs-CZ" sz="2000" dirty="0">
                <a:latin typeface="Raleway" pitchFamily="2" charset="-18"/>
              </a:rPr>
              <a:t>vzdělání získané studiem ve vzdělávacím programu akreditovaném pro DVPP uskutečňovaném VŠ v programu celoživotního vzdělávání nebo zařízením pro DVPP </a:t>
            </a:r>
            <a:r>
              <a:rPr lang="cs-CZ" sz="2000" u="sng" dirty="0">
                <a:latin typeface="Raleway" pitchFamily="2" charset="-18"/>
              </a:rPr>
              <a:t>s obsahovým zaměřením na pedagogiku, psychologii, obecnou didaktiku a didaktiku zaměřenou na výuku v konkrétních oborech nebo předmětech.</a:t>
            </a:r>
          </a:p>
          <a:p>
            <a:pPr marL="630900" algn="just">
              <a:spcBef>
                <a:spcPts val="600"/>
              </a:spcBef>
              <a:buFont typeface="Wingdings" panose="05000000000000000000" pitchFamily="2" charset="2"/>
              <a:buChar char="§"/>
            </a:pPr>
            <a:r>
              <a:rPr lang="cs-CZ" sz="2000" b="1" dirty="0">
                <a:latin typeface="Raleway" pitchFamily="2" charset="-18"/>
              </a:rPr>
              <a:t>§ 22 odst. 2 - Studium k rozšíření odborné kvalifikace.</a:t>
            </a:r>
          </a:p>
          <a:p>
            <a:pPr marL="630900" algn="just">
              <a:spcBef>
                <a:spcPts val="600"/>
              </a:spcBef>
              <a:buFont typeface="Wingdings" panose="05000000000000000000" pitchFamily="2" charset="2"/>
              <a:buChar char="Ø"/>
            </a:pPr>
            <a:r>
              <a:rPr lang="cs-CZ" sz="2000" b="1" dirty="0"/>
              <a:t>§ 22 odst. 9 </a:t>
            </a:r>
            <a:r>
              <a:rPr lang="cs-CZ" sz="2000" dirty="0"/>
              <a:t>- Odborná kvalifikace se uzná, když PP vedle PPČ, pro kterou má kvalifikaci vykonává PPČ, pro kterou nemá kvalifikaci v rámci druhu práce sjednaného v pracovní smlouvě (nelze použít u výkonného a výtvarného umělce).</a:t>
            </a:r>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4685916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316" y="903858"/>
            <a:ext cx="8075240" cy="652934"/>
          </a:xfrm>
        </p:spPr>
        <p:txBody>
          <a:bodyPr/>
          <a:lstStyle/>
          <a:p>
            <a:r>
              <a:rPr lang="cs-CZ" dirty="0"/>
              <a:t> </a:t>
            </a:r>
            <a:r>
              <a:rPr lang="cs-CZ" sz="2400" b="1" dirty="0">
                <a:solidFill>
                  <a:srgbClr val="312783"/>
                </a:solidFill>
                <a:latin typeface="Raleway"/>
              </a:rPr>
              <a:t>Zákon č. 563/2004 Sb., o PP….</a:t>
            </a:r>
          </a:p>
        </p:txBody>
      </p:sp>
      <p:sp>
        <p:nvSpPr>
          <p:cNvPr id="3" name="Zástupný symbol pro obsah 2"/>
          <p:cNvSpPr>
            <a:spLocks noGrp="1"/>
          </p:cNvSpPr>
          <p:nvPr>
            <p:ph idx="1"/>
          </p:nvPr>
        </p:nvSpPr>
        <p:spPr>
          <a:xfrm>
            <a:off x="457200" y="1556792"/>
            <a:ext cx="8229600" cy="4569371"/>
          </a:xfrm>
        </p:spPr>
        <p:txBody>
          <a:bodyPr/>
          <a:lstStyle/>
          <a:p>
            <a:pPr algn="just">
              <a:buFont typeface="Wingdings" panose="05000000000000000000" pitchFamily="2" charset="2"/>
              <a:buChar char="§"/>
            </a:pPr>
            <a:r>
              <a:rPr lang="cs-CZ" sz="2000" b="1" dirty="0">
                <a:latin typeface="Raleway" pitchFamily="2" charset="-18"/>
              </a:rPr>
              <a:t>§ 23a odst. 2 </a:t>
            </a:r>
            <a:r>
              <a:rPr lang="cs-CZ" sz="2000" dirty="0">
                <a:latin typeface="Raleway" pitchFamily="2" charset="-18"/>
              </a:rPr>
              <a:t>nově zní: „Doba trvání pracovního poměru na dobu určitou pedagogického pracovníka mezi týmiž smluvními stranami činí nejméně 12 měsíců“.</a:t>
            </a:r>
          </a:p>
          <a:p>
            <a:pPr marL="630900" algn="just">
              <a:spcBef>
                <a:spcPts val="600"/>
              </a:spcBef>
              <a:buFont typeface="Wingdings" panose="05000000000000000000" pitchFamily="2" charset="2"/>
              <a:buChar char="Ø"/>
            </a:pPr>
            <a:r>
              <a:rPr lang="cs-CZ" sz="2000" dirty="0">
                <a:latin typeface="Raleway" pitchFamily="2" charset="-18"/>
              </a:rPr>
              <a:t>Pozn.: zrušila se část věty:  „…a může být ode dne vzniku prvního pracovního poměru opakována nejvýše dvakrát“. </a:t>
            </a:r>
          </a:p>
          <a:p>
            <a:pPr algn="just">
              <a:buFont typeface="Wingdings" panose="05000000000000000000" pitchFamily="2" charset="2"/>
              <a:buChar char="§"/>
            </a:pPr>
            <a:r>
              <a:rPr lang="cs-CZ" sz="2000" b="1" dirty="0">
                <a:latin typeface="Raleway" pitchFamily="2" charset="-18"/>
              </a:rPr>
              <a:t>§ 23a odst. 3 </a:t>
            </a:r>
            <a:r>
              <a:rPr lang="cs-CZ" sz="2000" dirty="0">
                <a:latin typeface="Raleway" pitchFamily="2" charset="-18"/>
              </a:rPr>
              <a:t>– Ustanovení § 23a odst. 2 se nevztahuje na případy:</a:t>
            </a:r>
          </a:p>
          <a:p>
            <a:pPr lvl="1" algn="just">
              <a:buFont typeface="Wingdings" panose="05000000000000000000" pitchFamily="2" charset="2"/>
              <a:buChar char="Ø"/>
            </a:pPr>
            <a:r>
              <a:rPr lang="cs-CZ" sz="2000" dirty="0">
                <a:latin typeface="Raleway" pitchFamily="2" charset="-18"/>
              </a:rPr>
              <a:t>náhrada za dočasně nepřítomného pedagogického pracovníka na dobu překážek v práci na straně tohoto pracovníka,</a:t>
            </a:r>
          </a:p>
          <a:p>
            <a:pPr lvl="1" algn="just">
              <a:buFont typeface="Wingdings" panose="05000000000000000000" pitchFamily="2" charset="2"/>
              <a:buChar char="Ø"/>
            </a:pPr>
            <a:r>
              <a:rPr lang="cs-CZ" sz="2000" dirty="0">
                <a:latin typeface="Raleway" pitchFamily="2" charset="-18"/>
              </a:rPr>
              <a:t>nesplňování předpokladu odborné kvalifikace podle § 22 odst. 10 (tj. možnost zaměstnávat PP bez odborné kvalifikace po dobu nezbytně nutnou a v nezbytně nutném rozsahu), </a:t>
            </a:r>
          </a:p>
          <a:p>
            <a:pPr lvl="1" algn="just">
              <a:buFont typeface="Wingdings" panose="05000000000000000000" pitchFamily="2" charset="2"/>
              <a:buChar char="Ø"/>
            </a:pPr>
            <a:r>
              <a:rPr lang="cs-CZ" sz="2000" dirty="0">
                <a:latin typeface="Raleway" pitchFamily="2" charset="-18"/>
              </a:rPr>
              <a:t>za podmínek § 39 odst. 4 zákoníku práce (tj. vážné provozní důvody nebo důvody spočívající ve zvláštní povaze práce).</a:t>
            </a:r>
          </a:p>
          <a:p>
            <a:pPr marL="288000" indent="0" algn="just">
              <a:spcBef>
                <a:spcPts val="600"/>
              </a:spcBef>
              <a:buNone/>
            </a:pPr>
            <a:endParaRPr lang="cs-CZ" sz="2000" dirty="0">
              <a:latin typeface="Raleway" pitchFamily="2" charset="-18"/>
            </a:endParaRPr>
          </a:p>
        </p:txBody>
      </p:sp>
      <p:pic>
        <p:nvPicPr>
          <p:cNvPr id="5" name="Grafický objekt 6">
            <a:extLst>
              <a:ext uri="{FF2B5EF4-FFF2-40B4-BE49-F238E27FC236}">
                <a16:creationId xmlns:a16="http://schemas.microsoft.com/office/drawing/2014/main" id="{30DB2F51-5CA2-4D9C-81C3-8EA7A198C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528" y="130501"/>
            <a:ext cx="2016224" cy="1066252"/>
          </a:xfrm>
          <a:prstGeom prst="rect">
            <a:avLst/>
          </a:prstGeom>
        </p:spPr>
      </p:pic>
    </p:spTree>
    <p:extLst>
      <p:ext uri="{BB962C8B-B14F-4D97-AF65-F5344CB8AC3E}">
        <p14:creationId xmlns:p14="http://schemas.microsoft.com/office/powerpoint/2010/main" val="1732209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AE2B623B77A604FAB7997BC80CE4B6D" ma:contentTypeVersion="14" ma:contentTypeDescription="Vytvoří nový dokument" ma:contentTypeScope="" ma:versionID="35e953086376460869767945ecc6de17">
  <xsd:schema xmlns:xsd="http://www.w3.org/2001/XMLSchema" xmlns:xs="http://www.w3.org/2001/XMLSchema" xmlns:p="http://schemas.microsoft.com/office/2006/metadata/properties" xmlns:ns3="1bd70d67-2676-4b2d-a65a-6f528be15b18" xmlns:ns4="6ddde444-b2a3-4611-bfaf-5b69f30e470a" targetNamespace="http://schemas.microsoft.com/office/2006/metadata/properties" ma:root="true" ma:fieldsID="7aafe4d7c6abcdfca2771cc299bad87f" ns3:_="" ns4:_="">
    <xsd:import namespace="1bd70d67-2676-4b2d-a65a-6f528be15b18"/>
    <xsd:import namespace="6ddde444-b2a3-4611-bfaf-5b69f30e470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d70d67-2676-4b2d-a65a-6f528be15b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dde444-b2a3-4611-bfaf-5b69f30e470a" elementFormDefault="qualified">
    <xsd:import namespace="http://schemas.microsoft.com/office/2006/documentManagement/types"/>
    <xsd:import namespace="http://schemas.microsoft.com/office/infopath/2007/PartnerControls"/>
    <xsd:element name="SharedWithUsers" ma:index="17"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dílené s podrobnostmi" ma:internalName="SharedWithDetails" ma:readOnly="true">
      <xsd:simpleType>
        <xsd:restriction base="dms:Note">
          <xsd:maxLength value="255"/>
        </xsd:restriction>
      </xsd:simpleType>
    </xsd:element>
    <xsd:element name="SharingHintHash" ma:index="19"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D50961-7218-488C-A4EC-D48B8F6C42A7}">
  <ds:schemaRefs>
    <ds:schemaRef ds:uri="http://schemas.microsoft.com/sharepoint/v3/contenttype/forms"/>
  </ds:schemaRefs>
</ds:datastoreItem>
</file>

<file path=customXml/itemProps2.xml><?xml version="1.0" encoding="utf-8"?>
<ds:datastoreItem xmlns:ds="http://schemas.openxmlformats.org/officeDocument/2006/customXml" ds:itemID="{6C1BFB6B-2D05-4B00-93C8-EC67E949D0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d70d67-2676-4b2d-a65a-6f528be15b18"/>
    <ds:schemaRef ds:uri="6ddde444-b2a3-4611-bfaf-5b69f30e47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62514C-AB47-4E81-97DB-3ED8043808F2}">
  <ds:schemaRefs>
    <ds:schemaRef ds:uri="http://purl.org/dc/term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1bd70d67-2676-4b2d-a65a-6f528be15b18"/>
    <ds:schemaRef ds:uri="http://schemas.openxmlformats.org/package/2006/metadata/core-properties"/>
    <ds:schemaRef ds:uri="6ddde444-b2a3-4611-bfaf-5b69f30e470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15598</TotalTime>
  <Words>3240</Words>
  <Application>Microsoft Office PowerPoint</Application>
  <PresentationFormat>Předvádění na obrazovce (4:3)</PresentationFormat>
  <Paragraphs>184</Paragraphs>
  <Slides>32</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32</vt:i4>
      </vt:variant>
    </vt:vector>
  </HeadingPairs>
  <TitlesOfParts>
    <vt:vector size="39" baseType="lpstr">
      <vt:lpstr>Arial</vt:lpstr>
      <vt:lpstr>Calibri</vt:lpstr>
      <vt:lpstr>Cambria</vt:lpstr>
      <vt:lpstr>Raleway</vt:lpstr>
      <vt:lpstr>Times New Roman</vt:lpstr>
      <vt:lpstr>Wingdings</vt:lpstr>
      <vt:lpstr>Výchozí návrh</vt:lpstr>
      <vt:lpstr>Prezentace aplikace PowerPoint</vt:lpstr>
      <vt:lpstr> Zákon č. 563/2004 Sb., o PP….</vt:lpstr>
      <vt:lpstr> Zákon č. 563/2004 Sb., o PP….</vt:lpstr>
      <vt:lpstr> Zákon č. 563/2004 Sb., o PP….</vt:lpstr>
      <vt:lpstr> Zákon č. 563/2004 Sb., o PP….</vt:lpstr>
      <vt:lpstr> Zákon č. 563/2004 Sb., o PP….</vt:lpstr>
      <vt:lpstr> Zákon č. 563/2004 Sb., o PP….</vt:lpstr>
      <vt:lpstr> Zákon č. 563/2004 Sb., o PP….</vt:lpstr>
      <vt:lpstr> Zákon č. 563/2004 Sb., o PP….</vt:lpstr>
      <vt:lpstr> Zákon č. 563/2004 Sb., o PP….</vt:lpstr>
      <vt:lpstr> Zákon č. 563/2004 Sb., o PP….</vt:lpstr>
      <vt:lpstr> Zákon č. 563/2004 Sb., o PP….</vt:lpstr>
      <vt:lpstr> Zákon č. 563/2004 Sb., o PP….</vt:lpstr>
      <vt:lpstr>Prezentace aplikace PowerPoint</vt:lpstr>
      <vt:lpstr> Vyhláška č. 317/2005 Sb., o dalším vzdělávání PP …. </vt:lpstr>
      <vt:lpstr> Vyhláška č. 317/2005 Sb., o dalším vzdělávání PP …. </vt:lpstr>
      <vt:lpstr> Vyhláška č. 317/2005 Sb., o dalším vzdělávání PP …. </vt:lpstr>
      <vt:lpstr> Vyhláška č. 317/2005 Sb., o dalším vzdělávání PP …. </vt:lpstr>
      <vt:lpstr> Vyhláška č. 317/2005 Sb., o dalším vzdělávání PP …. </vt:lpstr>
      <vt:lpstr>Prezentace aplikace PowerPoint</vt:lpstr>
      <vt:lpstr> Zákon č. 262/2006 Sb., zákoník práce</vt:lpstr>
      <vt:lpstr> Zákon č. 262/2006 Sb., zákoník práce</vt:lpstr>
      <vt:lpstr> Zákon č. 262/2006 Sb., zákoník práce</vt:lpstr>
      <vt:lpstr> Zákon č. 262/2006 Sb., zákoník práce</vt:lpstr>
      <vt:lpstr> Zákon č. 262/2006 Sb., zákoník práce</vt:lpstr>
      <vt:lpstr> Zákon č. 262/2006 Sb., zákoník práce</vt:lpstr>
      <vt:lpstr> Zákon č. 262/2006 Sb., zákoník práce</vt:lpstr>
      <vt:lpstr> Zákon č. 262/2006 Sb., zákoník práce</vt:lpstr>
      <vt:lpstr> Zákon č. 262/2006 Sb., zákoník práce</vt:lpstr>
      <vt:lpstr> Zákon č. 262/2006 Sb., zákoník práce</vt:lpstr>
      <vt:lpstr> Zákon č. 262/2006 Sb., zákoník práce</vt:lpstr>
      <vt:lpstr>Prezentace aplikace PowerPoint</vt:lpstr>
    </vt:vector>
  </TitlesOfParts>
  <Company>KUKK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Jánská Martina</dc:creator>
  <cp:lastModifiedBy>Kotrabová Janka</cp:lastModifiedBy>
  <cp:revision>734</cp:revision>
  <cp:lastPrinted>2022-01-28T09:33:27Z</cp:lastPrinted>
  <dcterms:created xsi:type="dcterms:W3CDTF">2008-10-22T14:58:58Z</dcterms:created>
  <dcterms:modified xsi:type="dcterms:W3CDTF">2023-11-06T19:26:26Z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0x0101008AE2B623B77A604FAB7997BC80CE4B6D</vt:lpwstr>
  </property>
</Properties>
</file>